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21"/>
  </p:notesMasterIdLst>
  <p:handoutMasterIdLst>
    <p:handoutMasterId r:id="rId22"/>
  </p:handoutMasterIdLst>
  <p:sldIdLst>
    <p:sldId id="323" r:id="rId2"/>
    <p:sldId id="324" r:id="rId3"/>
    <p:sldId id="325" r:id="rId4"/>
    <p:sldId id="377" r:id="rId5"/>
    <p:sldId id="362" r:id="rId6"/>
    <p:sldId id="4695" r:id="rId7"/>
    <p:sldId id="354" r:id="rId8"/>
    <p:sldId id="3673" r:id="rId9"/>
    <p:sldId id="4680" r:id="rId10"/>
    <p:sldId id="381" r:id="rId11"/>
    <p:sldId id="4681" r:id="rId12"/>
    <p:sldId id="4694" r:id="rId13"/>
    <p:sldId id="4698" r:id="rId14"/>
    <p:sldId id="353" r:id="rId15"/>
    <p:sldId id="4696" r:id="rId16"/>
    <p:sldId id="3528" r:id="rId17"/>
    <p:sldId id="3527" r:id="rId18"/>
    <p:sldId id="412" r:id="rId19"/>
    <p:sldId id="334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B35A115-6ABE-66D1-6375-A98213E019F8}" name="Estelle Guillemin" initials="EG" userId="S::eguillemin@detconsultants.com::78e3c34b-5b1b-465a-b4c0-6811f092696d" providerId="AD"/>
  <p188:author id="{FC4F23C3-6063-4C02-9E8B-5AE7BDFC7905}" name="Dominique Carlac'h" initials="DCA" userId="Dominique Carlac'h" providerId="None"/>
  <p188:author id="{128400EE-EFBF-9258-0454-97D18A469D95}" name="Vincent Martin" initials="VM" userId="S::vmartin@detconsultants.com::39f9338c-3aef-49a6-afcc-13129a9fdef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-Baptiste Dupin" initials="JBD" lastIdx="28" clrIdx="0">
    <p:extLst>
      <p:ext uri="{19B8F6BF-5375-455C-9EA6-DF929625EA0E}">
        <p15:presenceInfo xmlns:p15="http://schemas.microsoft.com/office/powerpoint/2012/main" userId="S-1-5-21-1986522440-285456561-1879716925-2723" providerId="AD"/>
      </p:ext>
    </p:extLst>
  </p:cmAuthor>
  <p:cmAuthor id="2" name="D&amp;Consultants" initials="D&amp;C" lastIdx="8" clrIdx="1">
    <p:extLst>
      <p:ext uri="{19B8F6BF-5375-455C-9EA6-DF929625EA0E}">
        <p15:presenceInfo xmlns:p15="http://schemas.microsoft.com/office/powerpoint/2012/main" userId="D&amp;Consultant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579"/>
    <a:srgbClr val="FFFFFF"/>
    <a:srgbClr val="E5D612"/>
    <a:srgbClr val="FFD612"/>
    <a:srgbClr val="85FFB0"/>
    <a:srgbClr val="FFCFB8"/>
    <a:srgbClr val="F2F2F2"/>
    <a:srgbClr val="3FADBA"/>
    <a:srgbClr val="002067"/>
    <a:srgbClr val="40A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46620CF-2C20-4CA3-AFB2-FC2DA22EDC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21C84D4-19B0-444C-AF97-CE6D8BBB5E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C254E-67C3-4CB3-871F-86586B130D93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4F0FED-E4F8-47E3-8FA0-E3C27938EA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492DD8-E18D-46E2-9CB8-D5637D86C0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92FC3-DE33-4BCD-89B4-60607250E8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7285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738AA-3A5C-4FD9-9EA8-9818AA6EB8C3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change mask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EDB4E-0F18-4D53-A4D4-0A45D3563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9209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Speaker : DCA</a:t>
            </a:r>
          </a:p>
        </p:txBody>
      </p:sp>
    </p:spTree>
    <p:extLst>
      <p:ext uri="{BB962C8B-B14F-4D97-AF65-F5344CB8AC3E}">
        <p14:creationId xmlns:p14="http://schemas.microsoft.com/office/powerpoint/2010/main" val="1448211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Speaker : DCA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1137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9660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DCA</a:t>
            </a:r>
          </a:p>
        </p:txBody>
      </p:sp>
    </p:spTree>
    <p:extLst>
      <p:ext uri="{BB962C8B-B14F-4D97-AF65-F5344CB8AC3E}">
        <p14:creationId xmlns:p14="http://schemas.microsoft.com/office/powerpoint/2010/main" val="2689020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Speaker: VMA</a:t>
            </a:r>
          </a:p>
        </p:txBody>
      </p:sp>
    </p:spTree>
    <p:extLst>
      <p:ext uri="{BB962C8B-B14F-4D97-AF65-F5344CB8AC3E}">
        <p14:creationId xmlns:p14="http://schemas.microsoft.com/office/powerpoint/2010/main" val="43868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3.png"/><Relationship Id="rId7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1.png"/><Relationship Id="rId5" Type="http://schemas.openxmlformats.org/officeDocument/2006/relationships/image" Target="../media/image30.png"/><Relationship Id="rId10" Type="http://schemas.openxmlformats.org/officeDocument/2006/relationships/image" Target="../media/image4.png"/><Relationship Id="rId4" Type="http://schemas.openxmlformats.org/officeDocument/2006/relationships/image" Target="../media/image29.png"/><Relationship Id="rId9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11" Type="http://schemas.openxmlformats.org/officeDocument/2006/relationships/image" Target="../media/image11.png"/><Relationship Id="rId5" Type="http://schemas.openxmlformats.org/officeDocument/2006/relationships/image" Target="../media/image25.png"/><Relationship Id="rId10" Type="http://schemas.openxmlformats.org/officeDocument/2006/relationships/image" Target="../media/image4.png"/><Relationship Id="rId4" Type="http://schemas.openxmlformats.org/officeDocument/2006/relationships/image" Target="../media/image29.png"/><Relationship Id="rId9" Type="http://schemas.openxmlformats.org/officeDocument/2006/relationships/image" Target="../media/image31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11" Type="http://schemas.openxmlformats.org/officeDocument/2006/relationships/image" Target="../media/image11.png"/><Relationship Id="rId5" Type="http://schemas.openxmlformats.org/officeDocument/2006/relationships/image" Target="../media/image24.png"/><Relationship Id="rId10" Type="http://schemas.openxmlformats.org/officeDocument/2006/relationships/image" Target="../media/image4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11" Type="http://schemas.openxmlformats.org/officeDocument/2006/relationships/image" Target="../media/image11.png"/><Relationship Id="rId5" Type="http://schemas.openxmlformats.org/officeDocument/2006/relationships/image" Target="../media/image24.png"/><Relationship Id="rId10" Type="http://schemas.openxmlformats.org/officeDocument/2006/relationships/image" Target="../media/image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11" Type="http://schemas.openxmlformats.org/officeDocument/2006/relationships/image" Target="../media/image33.png"/><Relationship Id="rId5" Type="http://schemas.openxmlformats.org/officeDocument/2006/relationships/image" Target="../media/image25.png"/><Relationship Id="rId10" Type="http://schemas.openxmlformats.org/officeDocument/2006/relationships/image" Target="../media/image32.png"/><Relationship Id="rId4" Type="http://schemas.openxmlformats.org/officeDocument/2006/relationships/image" Target="../media/image24.png"/><Relationship Id="rId9" Type="http://schemas.openxmlformats.org/officeDocument/2006/relationships/image" Target="../media/image3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5336F90-A969-44EB-8DD4-4E9F44E94D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404616" cy="6858000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77218A45-3D3E-4F0C-897E-DF729ED05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531383"/>
            <a:ext cx="5823857" cy="1713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/>
            </a:lvl1pPr>
          </a:lstStyle>
          <a:p>
            <a:r>
              <a:rPr lang="fr-FR" dirty="0"/>
              <a:t>Titre de votre présentation sur plusieurs lignes</a:t>
            </a:r>
            <a:endParaRPr lang="en-US" dirty="0"/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0200328F-FA4A-42C1-B396-D7D08BCBC5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0058" y="531383"/>
            <a:ext cx="1643743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rgbClr val="002067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272ADA9-0703-4F93-9CE2-F65520A9AC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9634" y="5171233"/>
            <a:ext cx="3545132" cy="1246740"/>
          </a:xfrm>
          <a:prstGeom prst="rect">
            <a:avLst/>
          </a:prstGeom>
        </p:spPr>
      </p:pic>
      <p:sp>
        <p:nvSpPr>
          <p:cNvPr id="9" name="Espace réservé pour une image  19">
            <a:extLst>
              <a:ext uri="{FF2B5EF4-FFF2-40B4-BE49-F238E27FC236}">
                <a16:creationId xmlns:a16="http://schemas.microsoft.com/office/drawing/2014/main" id="{DEB8782E-1DF3-4BCA-B394-5E72573200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33702" y="5074054"/>
            <a:ext cx="2756588" cy="1435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dirty="0"/>
              <a:t>Logo client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D46B9B2-624F-4ECC-877A-60460E652A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2533940"/>
            <a:ext cx="5823857" cy="84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/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11" name="Espace réservé du texte 28">
            <a:extLst>
              <a:ext uri="{FF2B5EF4-FFF2-40B4-BE49-F238E27FC236}">
                <a16:creationId xmlns:a16="http://schemas.microsoft.com/office/drawing/2014/main" id="{EBD61610-0D35-4E4A-B6B4-20B63203B0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1" y="3651539"/>
            <a:ext cx="4128655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fr-FR" dirty="0"/>
              <a:t>Nom Prénom</a:t>
            </a:r>
          </a:p>
        </p:txBody>
      </p:sp>
      <p:sp>
        <p:nvSpPr>
          <p:cNvPr id="12" name="Espace réservé du texte 30">
            <a:extLst>
              <a:ext uri="{FF2B5EF4-FFF2-40B4-BE49-F238E27FC236}">
                <a16:creationId xmlns:a16="http://schemas.microsoft.com/office/drawing/2014/main" id="{38C3F481-30C8-4FD6-B131-A4B9499539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166706"/>
            <a:ext cx="4128654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fr-FR" dirty="0"/>
              <a:t>Fonction</a:t>
            </a:r>
          </a:p>
        </p:txBody>
      </p:sp>
      <p:sp>
        <p:nvSpPr>
          <p:cNvPr id="13" name="Espace réservé du texte 28">
            <a:extLst>
              <a:ext uri="{FF2B5EF4-FFF2-40B4-BE49-F238E27FC236}">
                <a16:creationId xmlns:a16="http://schemas.microsoft.com/office/drawing/2014/main" id="{75A9603B-9AE3-4338-A71E-FBEF7C16C4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33702" y="3651539"/>
            <a:ext cx="4128655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fr-FR" dirty="0"/>
              <a:t>Nom Prénom</a:t>
            </a:r>
          </a:p>
        </p:txBody>
      </p:sp>
      <p:sp>
        <p:nvSpPr>
          <p:cNvPr id="14" name="Espace réservé du texte 30">
            <a:extLst>
              <a:ext uri="{FF2B5EF4-FFF2-40B4-BE49-F238E27FC236}">
                <a16:creationId xmlns:a16="http://schemas.microsoft.com/office/drawing/2014/main" id="{BD6C2708-55F6-43DE-9D71-004CC250C6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33702" y="4182786"/>
            <a:ext cx="4128654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fr-FR" dirty="0"/>
              <a:t>Fonction</a:t>
            </a:r>
          </a:p>
        </p:txBody>
      </p:sp>
    </p:spTree>
    <p:extLst>
      <p:ext uri="{BB962C8B-B14F-4D97-AF65-F5344CB8AC3E}">
        <p14:creationId xmlns:p14="http://schemas.microsoft.com/office/powerpoint/2010/main" val="3525035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ciel, montagne, extérieur, nature&#10;&#10;Description générée automatiquement">
            <a:extLst>
              <a:ext uri="{FF2B5EF4-FFF2-40B4-BE49-F238E27FC236}">
                <a16:creationId xmlns:a16="http://schemas.microsoft.com/office/drawing/2014/main" id="{B694A432-3E39-4524-8FF6-ADBBA40BF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8F570190-69ED-45AB-9A17-383358286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524" y="1000716"/>
            <a:ext cx="4500000" cy="4300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SOUS 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278617D-89D4-475D-81D7-888400FCBE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401568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575F2A1-E8A4-46A7-9320-AB758D1727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4169" y="6147755"/>
            <a:ext cx="356647" cy="710246"/>
          </a:xfrm>
          <a:prstGeom prst="rect">
            <a:avLst/>
          </a:prstGeom>
        </p:spPr>
      </p:pic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455802B9-6849-4E88-A7C7-2EC3DBEA79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24" y="1887594"/>
            <a:ext cx="4500000" cy="37546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FontTx/>
              <a:buBlip>
                <a:blip r:embed="rId5"/>
              </a:buBlip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11" name="Espace réservé du numéro de diapositive 1">
            <a:extLst>
              <a:ext uri="{FF2B5EF4-FFF2-40B4-BE49-F238E27FC236}">
                <a16:creationId xmlns:a16="http://schemas.microsoft.com/office/drawing/2014/main" id="{1313CE15-FC5B-42BA-BFB7-E851527F65F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89872" y="6320315"/>
            <a:ext cx="761709" cy="365125"/>
          </a:xfrm>
        </p:spPr>
        <p:txBody>
          <a:bodyPr/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fld id="{52BBE56F-5A3C-431D-ACBA-7F0D6B6C513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04EDA4B-6CCC-4FA3-90C7-FC1DD73F459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6450" y="172559"/>
            <a:ext cx="243556" cy="38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44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6D415C-1B99-4215-8CCB-0AE83AE37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5257"/>
            <a:ext cx="9628909" cy="1325563"/>
          </a:xfrm>
        </p:spPr>
        <p:txBody>
          <a:bodyPr>
            <a:no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br>
              <a:rPr lang="fr-FR" dirty="0"/>
            </a:br>
            <a:r>
              <a:rPr lang="fr-FR" dirty="0"/>
              <a:t>Titre de la slide sur </a:t>
            </a:r>
            <a:br>
              <a:rPr lang="fr-FR" dirty="0"/>
            </a:br>
            <a:r>
              <a:rPr lang="fr-FR" dirty="0"/>
              <a:t>maximum 2 lignes</a:t>
            </a:r>
            <a:br>
              <a:rPr lang="fr-FR" dirty="0"/>
            </a:b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5B8D310-C919-484F-BB6F-33B78FF37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835"/>
            <a:ext cx="3401568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072604B-5117-48AE-8302-3613DFEB31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8177" y="4341405"/>
            <a:ext cx="1085182" cy="85961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DD81594-84D2-4921-BBCD-4CCBB3AACC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4164" y="2816385"/>
            <a:ext cx="1213209" cy="82912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EF68A96-F1F0-4A8C-90DA-30971A34FB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4169" y="6147755"/>
            <a:ext cx="356647" cy="710246"/>
          </a:xfrm>
          <a:prstGeom prst="rect">
            <a:avLst/>
          </a:prstGeom>
        </p:spPr>
      </p:pic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254FAB5B-B364-4827-8F05-3569A9F7DE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01568" y="2816385"/>
            <a:ext cx="6836942" cy="8291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>
              <a:buFontTx/>
              <a:buBlip>
                <a:blip r:embed="rId6"/>
              </a:buBlip>
              <a:defRPr sz="16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23" name="Espace réservé du texte 20">
            <a:extLst>
              <a:ext uri="{FF2B5EF4-FFF2-40B4-BE49-F238E27FC236}">
                <a16:creationId xmlns:a16="http://schemas.microsoft.com/office/drawing/2014/main" id="{10503BB8-27E9-4505-9621-475E457AE2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01568" y="4371887"/>
            <a:ext cx="6836942" cy="8291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>
              <a:buFontTx/>
              <a:buBlip>
                <a:blip r:embed="rId6"/>
              </a:buBlip>
              <a:defRPr sz="16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13" name="Espace réservé du numéro de diapositive 1">
            <a:extLst>
              <a:ext uri="{FF2B5EF4-FFF2-40B4-BE49-F238E27FC236}">
                <a16:creationId xmlns:a16="http://schemas.microsoft.com/office/drawing/2014/main" id="{6A0BE3BD-E592-4653-AD6B-E93DDDC28D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89872" y="6320315"/>
            <a:ext cx="761709" cy="365125"/>
          </a:xfrm>
        </p:spPr>
        <p:txBody>
          <a:bodyPr/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fld id="{52BBE56F-5A3C-431D-ACBA-7F0D6B6C513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0C57F5B-BCE7-4C35-BD10-9B997550CE9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6450" y="172559"/>
            <a:ext cx="243556" cy="38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22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6D415C-1B99-4215-8CCB-0AE83AE37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9628909" cy="1325563"/>
          </a:xfrm>
        </p:spPr>
        <p:txBody>
          <a:bodyPr>
            <a:no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br>
              <a:rPr lang="fr-FR" dirty="0"/>
            </a:br>
            <a:r>
              <a:rPr lang="fr-FR" dirty="0"/>
              <a:t>Titre de la slide sur </a:t>
            </a:r>
            <a:br>
              <a:rPr lang="fr-FR" dirty="0"/>
            </a:br>
            <a:r>
              <a:rPr lang="fr-FR" dirty="0"/>
              <a:t>maximum 2 lignes</a:t>
            </a:r>
            <a:br>
              <a:rPr lang="fr-FR" dirty="0"/>
            </a:b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5B8D310-C919-484F-BB6F-33B78FF37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401568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EF68A96-F1F0-4A8C-90DA-30971A34FB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4169" y="6147755"/>
            <a:ext cx="356647" cy="710246"/>
          </a:xfrm>
          <a:prstGeom prst="rect">
            <a:avLst/>
          </a:prstGeom>
        </p:spPr>
      </p:pic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254FAB5B-B364-4827-8F05-3569A9F7DE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01568" y="2096807"/>
            <a:ext cx="6836942" cy="8291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>
              <a:buFontTx/>
              <a:buBlip>
                <a:blip r:embed="rId4"/>
              </a:buBlip>
              <a:defRPr sz="16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23" name="Espace réservé du texte 20">
            <a:extLst>
              <a:ext uri="{FF2B5EF4-FFF2-40B4-BE49-F238E27FC236}">
                <a16:creationId xmlns:a16="http://schemas.microsoft.com/office/drawing/2014/main" id="{10503BB8-27E9-4505-9621-475E457AE2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01567" y="3429000"/>
            <a:ext cx="6836942" cy="8291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>
              <a:buFontTx/>
              <a:buBlip>
                <a:blip r:embed="rId4"/>
              </a:buBlip>
              <a:defRPr sz="16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11" name="Espace réservé du texte 20">
            <a:extLst>
              <a:ext uri="{FF2B5EF4-FFF2-40B4-BE49-F238E27FC236}">
                <a16:creationId xmlns:a16="http://schemas.microsoft.com/office/drawing/2014/main" id="{E9A667FA-9B89-49E3-84DE-F64D849070C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01567" y="4761193"/>
            <a:ext cx="6836942" cy="8291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>
              <a:buFontTx/>
              <a:buBlip>
                <a:blip r:embed="rId4"/>
              </a:buBlip>
              <a:defRPr sz="16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62CB3C99-552A-4E18-BFA4-41E0B75C795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45344" y="2097089"/>
            <a:ext cx="2202656" cy="8286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16" name="Espace réservé pour une image  7">
            <a:extLst>
              <a:ext uri="{FF2B5EF4-FFF2-40B4-BE49-F238E27FC236}">
                <a16:creationId xmlns:a16="http://schemas.microsoft.com/office/drawing/2014/main" id="{62A9B79D-90F3-42BB-937C-760592774DE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45344" y="3429001"/>
            <a:ext cx="2202656" cy="8286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17" name="Espace réservé pour une image  7">
            <a:extLst>
              <a:ext uri="{FF2B5EF4-FFF2-40B4-BE49-F238E27FC236}">
                <a16:creationId xmlns:a16="http://schemas.microsoft.com/office/drawing/2014/main" id="{6DC0D403-D485-4E40-9D84-AE8149C231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5344" y="4761646"/>
            <a:ext cx="2202656" cy="8286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18" name="Espace réservé du numéro de diapositive 1">
            <a:extLst>
              <a:ext uri="{FF2B5EF4-FFF2-40B4-BE49-F238E27FC236}">
                <a16:creationId xmlns:a16="http://schemas.microsoft.com/office/drawing/2014/main" id="{DD4BE4A9-26E3-4FAF-9BD1-537CDD9A7D0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89872" y="6320315"/>
            <a:ext cx="761709" cy="365125"/>
          </a:xfrm>
        </p:spPr>
        <p:txBody>
          <a:bodyPr/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fld id="{52BBE56F-5A3C-431D-ACBA-7F0D6B6C513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70E7943-9E86-451A-B970-80835486C5A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6450" y="172559"/>
            <a:ext cx="243556" cy="38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93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7C603E-B171-494F-9074-D3EAABA1C8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0"/>
            <a:ext cx="9642764" cy="132556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fr-FR" dirty="0"/>
              <a:t>Titre de la slide sur </a:t>
            </a:r>
            <a:br>
              <a:rPr lang="fr-FR" dirty="0"/>
            </a:br>
            <a:r>
              <a:rPr lang="fr-FR" dirty="0"/>
              <a:t>maximum 2 lignes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1056EFA-E87E-40DF-9E23-293D387B81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5354" y="6144706"/>
            <a:ext cx="356647" cy="7132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D7DFCBB-A112-48BA-8017-D853BF524E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404616" cy="6858000"/>
          </a:xfrm>
          <a:prstGeom prst="rect">
            <a:avLst/>
          </a:prstGeom>
        </p:spPr>
      </p:pic>
      <p:sp>
        <p:nvSpPr>
          <p:cNvPr id="12" name="Espace réservé du numéro de diapositive 1">
            <a:extLst>
              <a:ext uri="{FF2B5EF4-FFF2-40B4-BE49-F238E27FC236}">
                <a16:creationId xmlns:a16="http://schemas.microsoft.com/office/drawing/2014/main" id="{68920A88-C41F-4269-940D-AEDD4FE6085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89872" y="6320315"/>
            <a:ext cx="761709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52BBE56F-5A3C-431D-ACBA-7F0D6B6C513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93A05E7-2FD2-4CDB-8771-AD5E61A971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6462" y="172560"/>
            <a:ext cx="388528" cy="388528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70501C-7A69-42F3-A08C-B34A8FD7AB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1" y="1582794"/>
            <a:ext cx="10880271" cy="38010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Corps de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60645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1D7DFCBB-A112-48BA-8017-D853BF524E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793633" y="0"/>
            <a:ext cx="3404616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17C603E-B171-494F-9074-D3EAABA1C8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0"/>
            <a:ext cx="9642764" cy="132556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fr-FR" dirty="0"/>
              <a:t>Titre de la slide sur </a:t>
            </a:r>
            <a:br>
              <a:rPr lang="fr-FR" dirty="0"/>
            </a:br>
            <a:r>
              <a:rPr lang="fr-FR" dirty="0"/>
              <a:t>maximum 2 lignes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1056EFA-E87E-40DF-9E23-293D387B81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5354" y="6144706"/>
            <a:ext cx="356647" cy="713294"/>
          </a:xfrm>
          <a:prstGeom prst="rect">
            <a:avLst/>
          </a:prstGeom>
        </p:spPr>
      </p:pic>
      <p:sp>
        <p:nvSpPr>
          <p:cNvPr id="12" name="Espace réservé du numéro de diapositive 1">
            <a:extLst>
              <a:ext uri="{FF2B5EF4-FFF2-40B4-BE49-F238E27FC236}">
                <a16:creationId xmlns:a16="http://schemas.microsoft.com/office/drawing/2014/main" id="{68920A88-C41F-4269-940D-AEDD4FE6085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89872" y="6320315"/>
            <a:ext cx="761709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52BBE56F-5A3C-431D-ACBA-7F0D6B6C513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93A05E7-2FD2-4CDB-8771-AD5E61A971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30" y="6282804"/>
            <a:ext cx="388528" cy="388528"/>
          </a:xfrm>
          <a:prstGeom prst="rect">
            <a:avLst/>
          </a:prstGeom>
        </p:spPr>
      </p:pic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865D6624-EF88-4A30-919A-7CD4D6BEEF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1" y="1582793"/>
            <a:ext cx="10880271" cy="43479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Corps de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2209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7C603E-B171-494F-9074-D3EAABA1C8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954" y="0"/>
            <a:ext cx="9642764" cy="132556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fr-FR" dirty="0"/>
              <a:t>Titre de la slide sur </a:t>
            </a:r>
            <a:br>
              <a:rPr lang="fr-FR" dirty="0"/>
            </a:br>
            <a:r>
              <a:rPr lang="fr-FR" dirty="0"/>
              <a:t>maximum 2 lignes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C2E74A-9CC2-48AC-890B-92AA475F13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404616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ABB542F-FA10-444E-891D-439DFC3AA2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5354" y="6144706"/>
            <a:ext cx="356647" cy="713294"/>
          </a:xfrm>
          <a:prstGeom prst="rect">
            <a:avLst/>
          </a:prstGeom>
        </p:spPr>
      </p:pic>
      <p:sp>
        <p:nvSpPr>
          <p:cNvPr id="12" name="Espace réservé du graphique 11">
            <a:extLst>
              <a:ext uri="{FF2B5EF4-FFF2-40B4-BE49-F238E27FC236}">
                <a16:creationId xmlns:a16="http://schemas.microsoft.com/office/drawing/2014/main" id="{0190C438-272F-47D8-A6CE-D6263B8D9BF8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317744" y="2041488"/>
            <a:ext cx="5480047" cy="41032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8E7B4CCE-5420-45A9-B03E-E416951FD4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954" y="2033695"/>
            <a:ext cx="5480047" cy="371594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10" name="Espace réservé du numéro de diapositive 1">
            <a:extLst>
              <a:ext uri="{FF2B5EF4-FFF2-40B4-BE49-F238E27FC236}">
                <a16:creationId xmlns:a16="http://schemas.microsoft.com/office/drawing/2014/main" id="{31332730-0506-4BD8-842F-65C7728B168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89872" y="6320315"/>
            <a:ext cx="761709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52BBE56F-5A3C-431D-ACBA-7F0D6B6C513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3FEBAD8-D0E8-44D8-92BD-1A557BC7E47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6462" y="172560"/>
            <a:ext cx="388528" cy="38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6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7C603E-B171-494F-9074-D3EAABA1C8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2" y="0"/>
            <a:ext cx="9688630" cy="132556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fr-FR" dirty="0"/>
              <a:t>Titre de la slide sur </a:t>
            </a:r>
            <a:br>
              <a:rPr lang="fr-FR" dirty="0"/>
            </a:br>
            <a:r>
              <a:rPr lang="fr-FR" dirty="0"/>
              <a:t>maximum 2 lignes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1056EFA-E87E-40DF-9E23-293D387B81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5354" y="6144706"/>
            <a:ext cx="356647" cy="713294"/>
          </a:xfrm>
          <a:prstGeom prst="rect">
            <a:avLst/>
          </a:prstGeom>
        </p:spPr>
      </p:pic>
      <p:sp>
        <p:nvSpPr>
          <p:cNvPr id="18" name="Espace réservé du tableau 17">
            <a:extLst>
              <a:ext uri="{FF2B5EF4-FFF2-40B4-BE49-F238E27FC236}">
                <a16:creationId xmlns:a16="http://schemas.microsoft.com/office/drawing/2014/main" id="{8F59D33E-CDB0-4BAB-A1E7-BDFFBCC56C5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09602" y="2014315"/>
            <a:ext cx="9688629" cy="1996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D7DFCBB-A112-48BA-8017-D853BF524E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404616" cy="6858000"/>
          </a:xfrm>
          <a:prstGeom prst="rect">
            <a:avLst/>
          </a:prstGeom>
        </p:spPr>
      </p:pic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DC4EC149-539A-4B30-BD25-6393F40A1C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02308" y="5111569"/>
            <a:ext cx="9713388" cy="13411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13" name="Espace réservé du numéro de diapositive 1">
            <a:extLst>
              <a:ext uri="{FF2B5EF4-FFF2-40B4-BE49-F238E27FC236}">
                <a16:creationId xmlns:a16="http://schemas.microsoft.com/office/drawing/2014/main" id="{676AB1EA-9EF4-43D5-9BA7-15086EE23A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89872" y="6320315"/>
            <a:ext cx="761709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52BBE56F-5A3C-431D-ACBA-7F0D6B6C513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619EA88-72F5-4E5F-B346-DA67C63D4A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6462" y="172560"/>
            <a:ext cx="388528" cy="38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78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eur San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oneTexte 35">
            <a:extLst>
              <a:ext uri="{FF2B5EF4-FFF2-40B4-BE49-F238E27FC236}">
                <a16:creationId xmlns:a16="http://schemas.microsoft.com/office/drawing/2014/main" id="{14F2518F-8EB6-4ECE-BBDB-9AA22B1BD607}"/>
              </a:ext>
            </a:extLst>
          </p:cNvPr>
          <p:cNvSpPr txBox="1"/>
          <p:nvPr userDrawn="1"/>
        </p:nvSpPr>
        <p:spPr>
          <a:xfrm>
            <a:off x="6096000" y="-27709"/>
            <a:ext cx="6096000" cy="6878806"/>
          </a:xfrm>
          <a:prstGeom prst="rect">
            <a:avLst/>
          </a:prstGeom>
          <a:solidFill>
            <a:srgbClr val="FFA579"/>
          </a:solidFill>
        </p:spPr>
        <p:txBody>
          <a:bodyPr wrap="square" rtlCol="0">
            <a:spAutoFit/>
          </a:bodyPr>
          <a:lstStyle/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D49A942A-85A1-45D1-93F4-12C92E259B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8156" y="5017326"/>
            <a:ext cx="4663844" cy="18406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47C3971-FFB2-4A5F-B2A2-123968A98D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29022" cy="6858000"/>
          </a:xfrm>
          <a:prstGeom prst="rect">
            <a:avLst/>
          </a:prstGeom>
        </p:spPr>
      </p:pic>
      <p:pic>
        <p:nvPicPr>
          <p:cNvPr id="29" name="Image 28" descr="Une image contenant texte&#10;&#10;Description générée automatiquement">
            <a:extLst>
              <a:ext uri="{FF2B5EF4-FFF2-40B4-BE49-F238E27FC236}">
                <a16:creationId xmlns:a16="http://schemas.microsoft.com/office/drawing/2014/main" id="{8F14679C-2EC4-497D-A4B3-5205B6DFB5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204" y="3029685"/>
            <a:ext cx="536495" cy="61575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B96EA46-3158-46A7-A7DB-92545BDB42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512" y="4560125"/>
            <a:ext cx="566977" cy="502964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FF06D998-3197-4215-B79D-E9EE0B89413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177" y="5781166"/>
            <a:ext cx="649281" cy="393226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C51B304D-0DE7-4536-AC5A-AB3CB36EC0F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4169" y="6147755"/>
            <a:ext cx="356647" cy="710246"/>
          </a:xfrm>
          <a:prstGeom prst="rect">
            <a:avLst/>
          </a:prstGeom>
        </p:spPr>
      </p:pic>
      <p:sp>
        <p:nvSpPr>
          <p:cNvPr id="16" name="Espace réservé du texte 20">
            <a:extLst>
              <a:ext uri="{FF2B5EF4-FFF2-40B4-BE49-F238E27FC236}">
                <a16:creationId xmlns:a16="http://schemas.microsoft.com/office/drawing/2014/main" id="{49A7D227-3990-49EF-B5C1-E850218C8F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8128" y="1171365"/>
            <a:ext cx="4691744" cy="38917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ctr">
              <a:buFontTx/>
              <a:buBlip>
                <a:blip r:embed="rId8"/>
              </a:buBlip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XXX %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XXX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XXX</a:t>
            </a:r>
          </a:p>
        </p:txBody>
      </p:sp>
      <p:sp>
        <p:nvSpPr>
          <p:cNvPr id="21" name="Espace réservé du numéro de diapositive 1">
            <a:extLst>
              <a:ext uri="{FF2B5EF4-FFF2-40B4-BE49-F238E27FC236}">
                <a16:creationId xmlns:a16="http://schemas.microsoft.com/office/drawing/2014/main" id="{155C5FD9-6533-4A6C-83F9-7FBF6AEC356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89872" y="6320315"/>
            <a:ext cx="761709" cy="365125"/>
          </a:xfrm>
        </p:spPr>
        <p:txBody>
          <a:bodyPr/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fld id="{52BBE56F-5A3C-431D-ACBA-7F0D6B6C513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01FC17F5-9244-4773-8004-55F013704CF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6450" y="172559"/>
            <a:ext cx="243556" cy="388529"/>
          </a:xfrm>
          <a:prstGeom prst="rect">
            <a:avLst/>
          </a:prstGeom>
        </p:spPr>
      </p:pic>
      <p:sp>
        <p:nvSpPr>
          <p:cNvPr id="19" name="Espace réservé du texte 52">
            <a:extLst>
              <a:ext uri="{FF2B5EF4-FFF2-40B4-BE49-F238E27FC236}">
                <a16:creationId xmlns:a16="http://schemas.microsoft.com/office/drawing/2014/main" id="{1580F232-E9B5-448F-9E37-3D91D4B85B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19140" y="987027"/>
            <a:ext cx="2574732" cy="7306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rgbClr val="FFA579"/>
                </a:solidFill>
              </a:defRPr>
            </a:lvl1pPr>
          </a:lstStyle>
          <a:p>
            <a:pPr lvl="0"/>
            <a:r>
              <a:rPr lang="fr-FR" dirty="0"/>
              <a:t>Santé</a:t>
            </a:r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412655C9-3547-41F5-BCFC-15E4BA43A1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19140" y="2246759"/>
            <a:ext cx="3062836" cy="37180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fr-FR" dirty="0"/>
              <a:t>Corps de texte</a:t>
            </a:r>
          </a:p>
        </p:txBody>
      </p:sp>
      <p:pic>
        <p:nvPicPr>
          <p:cNvPr id="17" name="Image 16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CACDEA0-64B1-4E7A-B2B3-71331911C8F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76" y="822164"/>
            <a:ext cx="588315" cy="46028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2F3C631-B206-4E14-B2FD-5DA04291429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867" y="1825871"/>
            <a:ext cx="612701" cy="45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32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eur Agricul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oneTexte 35">
            <a:extLst>
              <a:ext uri="{FF2B5EF4-FFF2-40B4-BE49-F238E27FC236}">
                <a16:creationId xmlns:a16="http://schemas.microsoft.com/office/drawing/2014/main" id="{14F2518F-8EB6-4ECE-BBDB-9AA22B1BD607}"/>
              </a:ext>
            </a:extLst>
          </p:cNvPr>
          <p:cNvSpPr txBox="1"/>
          <p:nvPr userDrawn="1"/>
        </p:nvSpPr>
        <p:spPr>
          <a:xfrm>
            <a:off x="6096000" y="-27709"/>
            <a:ext cx="6096000" cy="6878806"/>
          </a:xfrm>
          <a:prstGeom prst="rect">
            <a:avLst/>
          </a:prstGeom>
          <a:solidFill>
            <a:srgbClr val="FFA579"/>
          </a:solidFill>
        </p:spPr>
        <p:txBody>
          <a:bodyPr wrap="square" rtlCol="0">
            <a:spAutoFit/>
          </a:bodyPr>
          <a:lstStyle/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D49A942A-85A1-45D1-93F4-12C92E259B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8156" y="5017326"/>
            <a:ext cx="4663844" cy="18406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47C3971-FFB2-4A5F-B2A2-123968A98D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29022" cy="6858000"/>
          </a:xfrm>
          <a:prstGeom prst="rect">
            <a:avLst/>
          </a:prstGeom>
        </p:spPr>
      </p:pic>
      <p:pic>
        <p:nvPicPr>
          <p:cNvPr id="25" name="Image 24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93593827-9F14-420B-B73A-B68DF60E94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177" y="834754"/>
            <a:ext cx="585267" cy="460288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3EE40DEB-8DD8-4E56-BC4C-28E5697FC4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3849" y="1784901"/>
            <a:ext cx="612701" cy="454192"/>
          </a:xfrm>
          <a:prstGeom prst="rect">
            <a:avLst/>
          </a:prstGeom>
        </p:spPr>
      </p:pic>
      <p:pic>
        <p:nvPicPr>
          <p:cNvPr id="29" name="Image 28" descr="Une image contenant texte&#10;&#10;Description générée automatiquement">
            <a:extLst>
              <a:ext uri="{FF2B5EF4-FFF2-40B4-BE49-F238E27FC236}">
                <a16:creationId xmlns:a16="http://schemas.microsoft.com/office/drawing/2014/main" id="{8F14679C-2EC4-497D-A4B3-5205B6DFB5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204" y="3029685"/>
            <a:ext cx="536495" cy="61575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B96EA46-3158-46A7-A7DB-92545BDB428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512" y="4560125"/>
            <a:ext cx="566977" cy="502964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FF06D998-3197-4215-B79D-E9EE0B8941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177" y="5781166"/>
            <a:ext cx="649281" cy="393226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C51B304D-0DE7-4536-AC5A-AB3CB36EC0F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4169" y="6147755"/>
            <a:ext cx="356647" cy="710246"/>
          </a:xfrm>
          <a:prstGeom prst="rect">
            <a:avLst/>
          </a:prstGeom>
        </p:spPr>
      </p:pic>
      <p:sp>
        <p:nvSpPr>
          <p:cNvPr id="16" name="Espace réservé du texte 20">
            <a:extLst>
              <a:ext uri="{FF2B5EF4-FFF2-40B4-BE49-F238E27FC236}">
                <a16:creationId xmlns:a16="http://schemas.microsoft.com/office/drawing/2014/main" id="{49A7D227-3990-49EF-B5C1-E850218C8F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8128" y="1171365"/>
            <a:ext cx="4691744" cy="38917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ctr">
              <a:buFontTx/>
              <a:buBlip>
                <a:blip r:embed="rId10"/>
              </a:buBlip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XXX %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XXX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XXX</a:t>
            </a:r>
          </a:p>
        </p:txBody>
      </p:sp>
      <p:sp>
        <p:nvSpPr>
          <p:cNvPr id="21" name="Espace réservé du numéro de diapositive 1">
            <a:extLst>
              <a:ext uri="{FF2B5EF4-FFF2-40B4-BE49-F238E27FC236}">
                <a16:creationId xmlns:a16="http://schemas.microsoft.com/office/drawing/2014/main" id="{155C5FD9-6533-4A6C-83F9-7FBF6AEC356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89872" y="6320315"/>
            <a:ext cx="761709" cy="365125"/>
          </a:xfrm>
        </p:spPr>
        <p:txBody>
          <a:bodyPr/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fld id="{52BBE56F-5A3C-431D-ACBA-7F0D6B6C513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01FC17F5-9244-4773-8004-55F013704CF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6450" y="172559"/>
            <a:ext cx="243556" cy="388529"/>
          </a:xfrm>
          <a:prstGeom prst="rect">
            <a:avLst/>
          </a:prstGeom>
        </p:spPr>
      </p:pic>
      <p:sp>
        <p:nvSpPr>
          <p:cNvPr id="19" name="Espace réservé du texte 52">
            <a:extLst>
              <a:ext uri="{FF2B5EF4-FFF2-40B4-BE49-F238E27FC236}">
                <a16:creationId xmlns:a16="http://schemas.microsoft.com/office/drawing/2014/main" id="{1580F232-E9B5-448F-9E37-3D91D4B85B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19140" y="987027"/>
            <a:ext cx="2574732" cy="7306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rgbClr val="FFA579"/>
                </a:solidFill>
              </a:defRPr>
            </a:lvl1pPr>
          </a:lstStyle>
          <a:p>
            <a:pPr lvl="0"/>
            <a:r>
              <a:rPr lang="fr-FR" dirty="0"/>
              <a:t>Agriculture - Agroalimentaire</a:t>
            </a:r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412655C9-3547-41F5-BCFC-15E4BA43A1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19140" y="2246759"/>
            <a:ext cx="3062836" cy="37180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fr-FR" dirty="0"/>
              <a:t>Corps de texte</a:t>
            </a:r>
          </a:p>
        </p:txBody>
      </p:sp>
    </p:spTree>
    <p:extLst>
      <p:ext uri="{BB962C8B-B14F-4D97-AF65-F5344CB8AC3E}">
        <p14:creationId xmlns:p14="http://schemas.microsoft.com/office/powerpoint/2010/main" val="790714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eur Ener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oneTexte 35">
            <a:extLst>
              <a:ext uri="{FF2B5EF4-FFF2-40B4-BE49-F238E27FC236}">
                <a16:creationId xmlns:a16="http://schemas.microsoft.com/office/drawing/2014/main" id="{14F2518F-8EB6-4ECE-BBDB-9AA22B1BD607}"/>
              </a:ext>
            </a:extLst>
          </p:cNvPr>
          <p:cNvSpPr txBox="1"/>
          <p:nvPr userDrawn="1"/>
        </p:nvSpPr>
        <p:spPr>
          <a:xfrm>
            <a:off x="6096000" y="-27709"/>
            <a:ext cx="6096000" cy="6878806"/>
          </a:xfrm>
          <a:prstGeom prst="rect">
            <a:avLst/>
          </a:prstGeom>
          <a:solidFill>
            <a:srgbClr val="FFA579"/>
          </a:solidFill>
        </p:spPr>
        <p:txBody>
          <a:bodyPr wrap="square" rtlCol="0">
            <a:spAutoFit/>
          </a:bodyPr>
          <a:lstStyle/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D49A942A-85A1-45D1-93F4-12C92E259B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8156" y="5017326"/>
            <a:ext cx="4663844" cy="18406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47C3971-FFB2-4A5F-B2A2-123968A98D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29022" cy="6858000"/>
          </a:xfrm>
          <a:prstGeom prst="rect">
            <a:avLst/>
          </a:prstGeom>
        </p:spPr>
      </p:pic>
      <p:pic>
        <p:nvPicPr>
          <p:cNvPr id="25" name="Image 24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93593827-9F14-420B-B73A-B68DF60E94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177" y="834754"/>
            <a:ext cx="585267" cy="460288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B96EA46-3158-46A7-A7DB-92545BDB42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512" y="4560125"/>
            <a:ext cx="566977" cy="502964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FF06D998-3197-4215-B79D-E9EE0B89413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177" y="5781166"/>
            <a:ext cx="649281" cy="393226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C51B304D-0DE7-4536-AC5A-AB3CB36EC0F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4169" y="6147755"/>
            <a:ext cx="356647" cy="71024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29E06DF-DEFE-48E4-87FA-15FED9B2183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3509" y="1825871"/>
            <a:ext cx="612701" cy="45419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1EB3DE7-7996-44C5-B769-F2BF0D7E9B6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300" y="3036430"/>
            <a:ext cx="539543" cy="615750"/>
          </a:xfrm>
          <a:prstGeom prst="rect">
            <a:avLst/>
          </a:prstGeom>
        </p:spPr>
      </p:pic>
      <p:sp>
        <p:nvSpPr>
          <p:cNvPr id="16" name="Espace réservé du texte 20">
            <a:extLst>
              <a:ext uri="{FF2B5EF4-FFF2-40B4-BE49-F238E27FC236}">
                <a16:creationId xmlns:a16="http://schemas.microsoft.com/office/drawing/2014/main" id="{823C0BA0-9C65-4650-B96A-9244B86433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8128" y="1171365"/>
            <a:ext cx="4691744" cy="38917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ctr">
              <a:buFontTx/>
              <a:buBlip>
                <a:blip r:embed="rId10"/>
              </a:buBlip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XXX %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XXX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XXX</a:t>
            </a:r>
          </a:p>
        </p:txBody>
      </p:sp>
      <p:sp>
        <p:nvSpPr>
          <p:cNvPr id="22" name="Espace réservé du numéro de diapositive 1">
            <a:extLst>
              <a:ext uri="{FF2B5EF4-FFF2-40B4-BE49-F238E27FC236}">
                <a16:creationId xmlns:a16="http://schemas.microsoft.com/office/drawing/2014/main" id="{DB479587-8795-476A-9640-11E7830E774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89872" y="6320315"/>
            <a:ext cx="761709" cy="365125"/>
          </a:xfrm>
        </p:spPr>
        <p:txBody>
          <a:bodyPr/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fld id="{52BBE56F-5A3C-431D-ACBA-7F0D6B6C513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5CB81A4-0F66-4DB8-9C3D-0CB6987341F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6450" y="172559"/>
            <a:ext cx="243556" cy="388529"/>
          </a:xfrm>
          <a:prstGeom prst="rect">
            <a:avLst/>
          </a:prstGeom>
        </p:spPr>
      </p:pic>
      <p:sp>
        <p:nvSpPr>
          <p:cNvPr id="19" name="Espace réservé du texte 52">
            <a:extLst>
              <a:ext uri="{FF2B5EF4-FFF2-40B4-BE49-F238E27FC236}">
                <a16:creationId xmlns:a16="http://schemas.microsoft.com/office/drawing/2014/main" id="{F46C6FB5-0BE2-43CA-A06D-FD59785EDD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19140" y="987027"/>
            <a:ext cx="2385249" cy="7306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rgbClr val="FFA579"/>
                </a:solidFill>
              </a:defRPr>
            </a:lvl1pPr>
          </a:lstStyle>
          <a:p>
            <a:pPr lvl="0"/>
            <a:r>
              <a:rPr lang="fr-FR" dirty="0"/>
              <a:t>Energie - Environnement</a:t>
            </a:r>
          </a:p>
        </p:txBody>
      </p:sp>
      <p:sp>
        <p:nvSpPr>
          <p:cNvPr id="21" name="Espace réservé du texte 16">
            <a:extLst>
              <a:ext uri="{FF2B5EF4-FFF2-40B4-BE49-F238E27FC236}">
                <a16:creationId xmlns:a16="http://schemas.microsoft.com/office/drawing/2014/main" id="{E8A11744-E607-4B35-8C8C-5313D54CB6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19140" y="2246759"/>
            <a:ext cx="3062836" cy="37180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fr-FR" dirty="0"/>
              <a:t>Corps de texte</a:t>
            </a:r>
          </a:p>
        </p:txBody>
      </p:sp>
    </p:spTree>
    <p:extLst>
      <p:ext uri="{BB962C8B-B14F-4D97-AF65-F5344CB8AC3E}">
        <p14:creationId xmlns:p14="http://schemas.microsoft.com/office/powerpoint/2010/main" val="513355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iel, montagne, extérieur, nature&#10;&#10;Description générée automatiquement">
            <a:extLst>
              <a:ext uri="{FF2B5EF4-FFF2-40B4-BE49-F238E27FC236}">
                <a16:creationId xmlns:a16="http://schemas.microsoft.com/office/drawing/2014/main" id="{BF986C75-1C27-4BBD-BC1D-E39F331A4D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455"/>
            <a:ext cx="12192000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0D42234-BEC3-4373-AE41-677B1E25AE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455"/>
            <a:ext cx="3401568" cy="6858000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5EAE8D5-920B-42C5-B907-9FA490B890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531383"/>
            <a:ext cx="5823857" cy="16700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Titre de votre présentation sur plusieurs lignes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FB6D13B-772E-4A9D-AFA4-0701E0AF203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9634" y="5246135"/>
            <a:ext cx="3545132" cy="1246740"/>
          </a:xfrm>
          <a:prstGeom prst="rect">
            <a:avLst/>
          </a:prstGeom>
        </p:spPr>
      </p:pic>
      <p:sp>
        <p:nvSpPr>
          <p:cNvPr id="9" name="Espace réservé pour une image  19">
            <a:extLst>
              <a:ext uri="{FF2B5EF4-FFF2-40B4-BE49-F238E27FC236}">
                <a16:creationId xmlns:a16="http://schemas.microsoft.com/office/drawing/2014/main" id="{FD26CB49-25C5-493E-A1C4-E8D5534C75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33702" y="5074054"/>
            <a:ext cx="2756588" cy="1435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Logo client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3E07546-6A38-4205-96C8-1C91C03A2D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2617067"/>
            <a:ext cx="5823857" cy="84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400" b="0">
                <a:solidFill>
                  <a:srgbClr val="FFFFFF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11" name="Espace réservé du texte 28">
            <a:extLst>
              <a:ext uri="{FF2B5EF4-FFF2-40B4-BE49-F238E27FC236}">
                <a16:creationId xmlns:a16="http://schemas.microsoft.com/office/drawing/2014/main" id="{2A051CB5-A9D7-4D22-8C0B-0A8E5518B8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734666"/>
            <a:ext cx="3962400" cy="552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Nom Prénom</a:t>
            </a:r>
          </a:p>
        </p:txBody>
      </p:sp>
      <p:sp>
        <p:nvSpPr>
          <p:cNvPr id="12" name="Espace réservé du texte 30">
            <a:extLst>
              <a:ext uri="{FF2B5EF4-FFF2-40B4-BE49-F238E27FC236}">
                <a16:creationId xmlns:a16="http://schemas.microsoft.com/office/drawing/2014/main" id="{C63CF2CC-1D2E-48CA-83F0-AE97B02992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376816"/>
            <a:ext cx="39624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Fonction</a:t>
            </a:r>
          </a:p>
        </p:txBody>
      </p:sp>
      <p:sp>
        <p:nvSpPr>
          <p:cNvPr id="13" name="Espace réservé de la date 1">
            <a:extLst>
              <a:ext uri="{FF2B5EF4-FFF2-40B4-BE49-F238E27FC236}">
                <a16:creationId xmlns:a16="http://schemas.microsoft.com/office/drawing/2014/main" id="{58F38025-2629-4B07-AA3D-2DFD3DAC5C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0058" y="531383"/>
            <a:ext cx="1643743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4" name="Espace réservé du texte 30">
            <a:extLst>
              <a:ext uri="{FF2B5EF4-FFF2-40B4-BE49-F238E27FC236}">
                <a16:creationId xmlns:a16="http://schemas.microsoft.com/office/drawing/2014/main" id="{38D882B1-6406-473A-9CD8-1CB334326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80709" y="4376816"/>
            <a:ext cx="39624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Fonction</a:t>
            </a:r>
          </a:p>
        </p:txBody>
      </p:sp>
      <p:sp>
        <p:nvSpPr>
          <p:cNvPr id="15" name="Espace réservé du texte 28">
            <a:extLst>
              <a:ext uri="{FF2B5EF4-FFF2-40B4-BE49-F238E27FC236}">
                <a16:creationId xmlns:a16="http://schemas.microsoft.com/office/drawing/2014/main" id="{7A94E707-0451-40A1-A6DB-2229214149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80709" y="3734666"/>
            <a:ext cx="3962400" cy="552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Nom Prénom</a:t>
            </a:r>
          </a:p>
        </p:txBody>
      </p:sp>
    </p:spTree>
    <p:extLst>
      <p:ext uri="{BB962C8B-B14F-4D97-AF65-F5344CB8AC3E}">
        <p14:creationId xmlns:p14="http://schemas.microsoft.com/office/powerpoint/2010/main" val="2260518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eur Industrie 4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oneTexte 35">
            <a:extLst>
              <a:ext uri="{FF2B5EF4-FFF2-40B4-BE49-F238E27FC236}">
                <a16:creationId xmlns:a16="http://schemas.microsoft.com/office/drawing/2014/main" id="{14F2518F-8EB6-4ECE-BBDB-9AA22B1BD607}"/>
              </a:ext>
            </a:extLst>
          </p:cNvPr>
          <p:cNvSpPr txBox="1"/>
          <p:nvPr userDrawn="1"/>
        </p:nvSpPr>
        <p:spPr>
          <a:xfrm>
            <a:off x="6096000" y="-27709"/>
            <a:ext cx="6096000" cy="6878806"/>
          </a:xfrm>
          <a:prstGeom prst="rect">
            <a:avLst/>
          </a:prstGeom>
          <a:solidFill>
            <a:srgbClr val="FFA579"/>
          </a:solidFill>
        </p:spPr>
        <p:txBody>
          <a:bodyPr wrap="square" rtlCol="0">
            <a:spAutoFit/>
          </a:bodyPr>
          <a:lstStyle/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D49A942A-85A1-45D1-93F4-12C92E259B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8156" y="5017326"/>
            <a:ext cx="4663844" cy="18406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47C3971-FFB2-4A5F-B2A2-123968A98D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29022" cy="6858000"/>
          </a:xfrm>
          <a:prstGeom prst="rect">
            <a:avLst/>
          </a:prstGeom>
        </p:spPr>
      </p:pic>
      <p:pic>
        <p:nvPicPr>
          <p:cNvPr id="25" name="Image 24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93593827-9F14-420B-B73A-B68DF60E94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177" y="834754"/>
            <a:ext cx="585267" cy="460288"/>
          </a:xfrm>
          <a:prstGeom prst="rect">
            <a:avLst/>
          </a:prstGeom>
        </p:spPr>
      </p:pic>
      <p:pic>
        <p:nvPicPr>
          <p:cNvPr id="29" name="Image 28" descr="Une image contenant texte&#10;&#10;Description générée automatiquement">
            <a:extLst>
              <a:ext uri="{FF2B5EF4-FFF2-40B4-BE49-F238E27FC236}">
                <a16:creationId xmlns:a16="http://schemas.microsoft.com/office/drawing/2014/main" id="{8F14679C-2EC4-497D-A4B3-5205B6DFB5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204" y="3029685"/>
            <a:ext cx="536495" cy="61575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FF06D998-3197-4215-B79D-E9EE0B89413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177" y="5781166"/>
            <a:ext cx="649281" cy="393226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C51B304D-0DE7-4536-AC5A-AB3CB36EC0F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4169" y="6147755"/>
            <a:ext cx="356647" cy="71024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99E60B0-6D1C-47E5-8E2C-8B8ACFC861E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867" y="1825871"/>
            <a:ext cx="612701" cy="45419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9172DA3-704F-4EC9-A3D3-9BDD6B974CD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512" y="4577938"/>
            <a:ext cx="566977" cy="506012"/>
          </a:xfrm>
          <a:prstGeom prst="rect">
            <a:avLst/>
          </a:prstGeom>
        </p:spPr>
      </p:pic>
      <p:sp>
        <p:nvSpPr>
          <p:cNvPr id="16" name="Espace réservé du texte 20">
            <a:extLst>
              <a:ext uri="{FF2B5EF4-FFF2-40B4-BE49-F238E27FC236}">
                <a16:creationId xmlns:a16="http://schemas.microsoft.com/office/drawing/2014/main" id="{6C88B8D7-BFD0-4E01-AE90-7F74C547F6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8128" y="1171365"/>
            <a:ext cx="4691744" cy="38917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ctr">
              <a:buFontTx/>
              <a:buBlip>
                <a:blip r:embed="rId10"/>
              </a:buBlip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XXX %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XXX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XXX</a:t>
            </a:r>
          </a:p>
        </p:txBody>
      </p:sp>
      <p:sp>
        <p:nvSpPr>
          <p:cNvPr id="22" name="Espace réservé du numéro de diapositive 1">
            <a:extLst>
              <a:ext uri="{FF2B5EF4-FFF2-40B4-BE49-F238E27FC236}">
                <a16:creationId xmlns:a16="http://schemas.microsoft.com/office/drawing/2014/main" id="{48E4BBE1-D17A-4FF0-A0DE-4AC5C8B0669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89872" y="6320315"/>
            <a:ext cx="761709" cy="365125"/>
          </a:xfrm>
        </p:spPr>
        <p:txBody>
          <a:bodyPr/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fld id="{52BBE56F-5A3C-431D-ACBA-7F0D6B6C513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FDEB43A2-BF9E-4DFC-A6D8-C93608B2A57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6450" y="172559"/>
            <a:ext cx="243556" cy="388529"/>
          </a:xfrm>
          <a:prstGeom prst="rect">
            <a:avLst/>
          </a:prstGeom>
        </p:spPr>
      </p:pic>
      <p:sp>
        <p:nvSpPr>
          <p:cNvPr id="19" name="Espace réservé du texte 52">
            <a:extLst>
              <a:ext uri="{FF2B5EF4-FFF2-40B4-BE49-F238E27FC236}">
                <a16:creationId xmlns:a16="http://schemas.microsoft.com/office/drawing/2014/main" id="{CA82B934-4A3F-42A0-A65A-9A470E66E5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19140" y="987027"/>
            <a:ext cx="2246313" cy="4602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rgbClr val="FFA579"/>
                </a:solidFill>
              </a:defRPr>
            </a:lvl1pPr>
          </a:lstStyle>
          <a:p>
            <a:pPr lvl="0"/>
            <a:r>
              <a:rPr lang="fr-FR" dirty="0"/>
              <a:t>Industrie 4.0</a:t>
            </a:r>
          </a:p>
        </p:txBody>
      </p:sp>
      <p:sp>
        <p:nvSpPr>
          <p:cNvPr id="21" name="Espace réservé du texte 16">
            <a:extLst>
              <a:ext uri="{FF2B5EF4-FFF2-40B4-BE49-F238E27FC236}">
                <a16:creationId xmlns:a16="http://schemas.microsoft.com/office/drawing/2014/main" id="{2CF6E9BD-5D03-4DD0-922B-B36EF2C607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19140" y="2246759"/>
            <a:ext cx="3062836" cy="37180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fr-FR" dirty="0"/>
              <a:t>Corps de texte</a:t>
            </a:r>
          </a:p>
        </p:txBody>
      </p:sp>
    </p:spTree>
    <p:extLst>
      <p:ext uri="{BB962C8B-B14F-4D97-AF65-F5344CB8AC3E}">
        <p14:creationId xmlns:p14="http://schemas.microsoft.com/office/powerpoint/2010/main" val="3351471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eur Mobil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oneTexte 35">
            <a:extLst>
              <a:ext uri="{FF2B5EF4-FFF2-40B4-BE49-F238E27FC236}">
                <a16:creationId xmlns:a16="http://schemas.microsoft.com/office/drawing/2014/main" id="{14F2518F-8EB6-4ECE-BBDB-9AA22B1BD607}"/>
              </a:ext>
            </a:extLst>
          </p:cNvPr>
          <p:cNvSpPr txBox="1"/>
          <p:nvPr userDrawn="1"/>
        </p:nvSpPr>
        <p:spPr>
          <a:xfrm>
            <a:off x="6096000" y="-27709"/>
            <a:ext cx="6096000" cy="6878806"/>
          </a:xfrm>
          <a:prstGeom prst="rect">
            <a:avLst/>
          </a:prstGeom>
          <a:solidFill>
            <a:srgbClr val="FFA579"/>
          </a:solidFill>
        </p:spPr>
        <p:txBody>
          <a:bodyPr wrap="square" rtlCol="0">
            <a:spAutoFit/>
          </a:bodyPr>
          <a:lstStyle/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D49A942A-85A1-45D1-93F4-12C92E259B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8156" y="5017326"/>
            <a:ext cx="4663844" cy="18406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47C3971-FFB2-4A5F-B2A2-123968A98D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29022" cy="6858000"/>
          </a:xfrm>
          <a:prstGeom prst="rect">
            <a:avLst/>
          </a:prstGeom>
        </p:spPr>
      </p:pic>
      <p:pic>
        <p:nvPicPr>
          <p:cNvPr id="25" name="Image 24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93593827-9F14-420B-B73A-B68DF60E94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177" y="834754"/>
            <a:ext cx="585267" cy="460288"/>
          </a:xfrm>
          <a:prstGeom prst="rect">
            <a:avLst/>
          </a:prstGeom>
        </p:spPr>
      </p:pic>
      <p:pic>
        <p:nvPicPr>
          <p:cNvPr id="29" name="Image 28" descr="Une image contenant texte&#10;&#10;Description générée automatiquement">
            <a:extLst>
              <a:ext uri="{FF2B5EF4-FFF2-40B4-BE49-F238E27FC236}">
                <a16:creationId xmlns:a16="http://schemas.microsoft.com/office/drawing/2014/main" id="{8F14679C-2EC4-497D-A4B3-5205B6DFB5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204" y="3029685"/>
            <a:ext cx="536495" cy="61575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B96EA46-3158-46A7-A7DB-92545BDB428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512" y="4560125"/>
            <a:ext cx="566977" cy="50296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C51B304D-0DE7-4536-AC5A-AB3CB36EC0F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4169" y="6147755"/>
            <a:ext cx="356647" cy="71024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AFB2BFC-DB90-4CA4-BDD8-54DB32ED6B5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867" y="1825871"/>
            <a:ext cx="612701" cy="45419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C1D023D-654C-4064-8CD7-83186B5BE2A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177" y="5754529"/>
            <a:ext cx="649281" cy="393226"/>
          </a:xfrm>
          <a:prstGeom prst="rect">
            <a:avLst/>
          </a:prstGeom>
        </p:spPr>
      </p:pic>
      <p:sp>
        <p:nvSpPr>
          <p:cNvPr id="16" name="Espace réservé du texte 20">
            <a:extLst>
              <a:ext uri="{FF2B5EF4-FFF2-40B4-BE49-F238E27FC236}">
                <a16:creationId xmlns:a16="http://schemas.microsoft.com/office/drawing/2014/main" id="{FD056CC9-A720-41E2-9C33-3BFF53CACB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8128" y="1171365"/>
            <a:ext cx="4691744" cy="38917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ctr">
              <a:buFontTx/>
              <a:buBlip>
                <a:blip r:embed="rId10"/>
              </a:buBlip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XXX %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XXX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XXX</a:t>
            </a:r>
          </a:p>
        </p:txBody>
      </p:sp>
      <p:sp>
        <p:nvSpPr>
          <p:cNvPr id="23" name="Espace réservé du numéro de diapositive 1">
            <a:extLst>
              <a:ext uri="{FF2B5EF4-FFF2-40B4-BE49-F238E27FC236}">
                <a16:creationId xmlns:a16="http://schemas.microsoft.com/office/drawing/2014/main" id="{BC0F571E-2A52-4C3B-9952-B6CFC794516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89872" y="6320315"/>
            <a:ext cx="761709" cy="365125"/>
          </a:xfrm>
        </p:spPr>
        <p:txBody>
          <a:bodyPr/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fld id="{52BBE56F-5A3C-431D-ACBA-7F0D6B6C513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FD6D4830-133C-41F9-A7ED-06303887B96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6450" y="172559"/>
            <a:ext cx="243556" cy="388529"/>
          </a:xfrm>
          <a:prstGeom prst="rect">
            <a:avLst/>
          </a:prstGeom>
        </p:spPr>
      </p:pic>
      <p:sp>
        <p:nvSpPr>
          <p:cNvPr id="19" name="Espace réservé du texte 52">
            <a:extLst>
              <a:ext uri="{FF2B5EF4-FFF2-40B4-BE49-F238E27FC236}">
                <a16:creationId xmlns:a16="http://schemas.microsoft.com/office/drawing/2014/main" id="{526B5024-D1EB-40C7-A3EC-2CA3CE7930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19140" y="987027"/>
            <a:ext cx="2246313" cy="4602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rgbClr val="FFA579"/>
                </a:solidFill>
              </a:defRPr>
            </a:lvl1pPr>
          </a:lstStyle>
          <a:p>
            <a:pPr lvl="0"/>
            <a:r>
              <a:rPr lang="fr-FR" dirty="0"/>
              <a:t>Mobilité</a:t>
            </a:r>
          </a:p>
        </p:txBody>
      </p:sp>
      <p:sp>
        <p:nvSpPr>
          <p:cNvPr id="22" name="Espace réservé du texte 16">
            <a:extLst>
              <a:ext uri="{FF2B5EF4-FFF2-40B4-BE49-F238E27FC236}">
                <a16:creationId xmlns:a16="http://schemas.microsoft.com/office/drawing/2014/main" id="{B1E8C22A-3B3F-4694-8C9F-A458E3FE54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19140" y="2246759"/>
            <a:ext cx="3062836" cy="37180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fr-FR" dirty="0"/>
              <a:t>Corps de texte</a:t>
            </a:r>
          </a:p>
        </p:txBody>
      </p:sp>
    </p:spTree>
    <p:extLst>
      <p:ext uri="{BB962C8B-B14F-4D97-AF65-F5344CB8AC3E}">
        <p14:creationId xmlns:p14="http://schemas.microsoft.com/office/powerpoint/2010/main" val="2216200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oneTexte 35">
            <a:extLst>
              <a:ext uri="{FF2B5EF4-FFF2-40B4-BE49-F238E27FC236}">
                <a16:creationId xmlns:a16="http://schemas.microsoft.com/office/drawing/2014/main" id="{14F2518F-8EB6-4ECE-BBDB-9AA22B1BD607}"/>
              </a:ext>
            </a:extLst>
          </p:cNvPr>
          <p:cNvSpPr txBox="1"/>
          <p:nvPr userDrawn="1"/>
        </p:nvSpPr>
        <p:spPr>
          <a:xfrm>
            <a:off x="6096000" y="-27709"/>
            <a:ext cx="6096000" cy="6878806"/>
          </a:xfrm>
          <a:prstGeom prst="rect">
            <a:avLst/>
          </a:prstGeom>
          <a:solidFill>
            <a:srgbClr val="FFA579"/>
          </a:solidFill>
        </p:spPr>
        <p:txBody>
          <a:bodyPr wrap="square" rtlCol="0">
            <a:spAutoFit/>
          </a:bodyPr>
          <a:lstStyle/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D49A942A-85A1-45D1-93F4-12C92E259B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8156" y="5017326"/>
            <a:ext cx="4663844" cy="1840675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C51B304D-0DE7-4536-AC5A-AB3CB36EC0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4169" y="6147755"/>
            <a:ext cx="356647" cy="710246"/>
          </a:xfrm>
          <a:prstGeom prst="rect">
            <a:avLst/>
          </a:prstGeom>
        </p:spPr>
      </p:pic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ECF04E47-DD36-46D2-B648-DFB86A9EB8E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19140" y="987027"/>
            <a:ext cx="2246313" cy="4602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rgbClr val="FFA579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1" name="Espace réservé du texte 16">
            <a:extLst>
              <a:ext uri="{FF2B5EF4-FFF2-40B4-BE49-F238E27FC236}">
                <a16:creationId xmlns:a16="http://schemas.microsoft.com/office/drawing/2014/main" id="{0F6E86EC-D08F-4B29-A8C3-404899D2D2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19140" y="2246759"/>
            <a:ext cx="3062836" cy="37180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16" name="Espace réservé du texte 20">
            <a:extLst>
              <a:ext uri="{FF2B5EF4-FFF2-40B4-BE49-F238E27FC236}">
                <a16:creationId xmlns:a16="http://schemas.microsoft.com/office/drawing/2014/main" id="{FD056CC9-A720-41E2-9C33-3BFF53CACB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8128" y="1171365"/>
            <a:ext cx="4691744" cy="38917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ctr">
              <a:buFontTx/>
              <a:buBlip>
                <a:blip r:embed="rId4"/>
              </a:buBlip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XXX %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XXX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XXX</a:t>
            </a:r>
          </a:p>
        </p:txBody>
      </p:sp>
      <p:sp>
        <p:nvSpPr>
          <p:cNvPr id="23" name="Espace réservé du numéro de diapositive 1">
            <a:extLst>
              <a:ext uri="{FF2B5EF4-FFF2-40B4-BE49-F238E27FC236}">
                <a16:creationId xmlns:a16="http://schemas.microsoft.com/office/drawing/2014/main" id="{6B4FCF25-90D2-4297-B82E-6EB0FC75495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89872" y="6320315"/>
            <a:ext cx="761709" cy="365125"/>
          </a:xfrm>
        </p:spPr>
        <p:txBody>
          <a:bodyPr/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fld id="{52BBE56F-5A3C-431D-ACBA-7F0D6B6C513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994D589-EB6F-4F32-BCD7-772EBB997C9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6450" y="172559"/>
            <a:ext cx="243556" cy="38852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D066AFC-88D5-4A55-87D7-5B77C2D11C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"/>
          <a:stretch/>
        </p:blipFill>
        <p:spPr>
          <a:xfrm>
            <a:off x="0" y="25638"/>
            <a:ext cx="2152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39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t Santé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2865292A-5B00-4F2B-9393-2C0CBA158AE3}"/>
              </a:ext>
            </a:extLst>
          </p:cNvPr>
          <p:cNvSpPr txBox="1"/>
          <p:nvPr userDrawn="1"/>
        </p:nvSpPr>
        <p:spPr>
          <a:xfrm>
            <a:off x="0" y="0"/>
            <a:ext cx="6096000" cy="3470181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05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3D8372F-CD29-4D86-A9B6-743E7E8997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4169" y="6147755"/>
            <a:ext cx="356647" cy="710246"/>
          </a:xfrm>
          <a:prstGeom prst="rect">
            <a:avLst/>
          </a:prstGeom>
        </p:spPr>
      </p:pic>
      <p:pic>
        <p:nvPicPr>
          <p:cNvPr id="8" name="Image 7" descr="Une image contenant lampe&#10;&#10;Description générée automatiquement">
            <a:extLst>
              <a:ext uri="{FF2B5EF4-FFF2-40B4-BE49-F238E27FC236}">
                <a16:creationId xmlns:a16="http://schemas.microsoft.com/office/drawing/2014/main" id="{D3FDA76B-FBBC-4596-8D48-72F8F4CA13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3865" y="4597400"/>
            <a:ext cx="6266951" cy="22606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4F86C41-34D4-4842-84CA-4925BD5F11A4}"/>
              </a:ext>
            </a:extLst>
          </p:cNvPr>
          <p:cNvSpPr txBox="1"/>
          <p:nvPr userDrawn="1"/>
        </p:nvSpPr>
        <p:spPr>
          <a:xfrm>
            <a:off x="0" y="3429000"/>
            <a:ext cx="6096000" cy="348557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</p:txBody>
      </p: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050DA401-2699-4BA6-B313-898813EDA41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8000" y="3746501"/>
            <a:ext cx="4940300" cy="2616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dirty="0"/>
              <a:t>Logo client</a:t>
            </a:r>
          </a:p>
        </p:txBody>
      </p:sp>
      <p:sp>
        <p:nvSpPr>
          <p:cNvPr id="23" name="Espace réservé du texte 52">
            <a:extLst>
              <a:ext uri="{FF2B5EF4-FFF2-40B4-BE49-F238E27FC236}">
                <a16:creationId xmlns:a16="http://schemas.microsoft.com/office/drawing/2014/main" id="{8A610856-C132-4C72-BEBA-46621188E5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02537" y="688519"/>
            <a:ext cx="2246313" cy="3800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3FADBA"/>
                </a:solidFill>
              </a:defRPr>
            </a:lvl1pPr>
          </a:lstStyle>
          <a:p>
            <a:pPr lvl="0"/>
            <a:r>
              <a:rPr lang="fr-FR" dirty="0"/>
              <a:t>Projet</a:t>
            </a:r>
          </a:p>
        </p:txBody>
      </p:sp>
      <p:sp>
        <p:nvSpPr>
          <p:cNvPr id="24" name="Espace réservé du texte 16">
            <a:extLst>
              <a:ext uri="{FF2B5EF4-FFF2-40B4-BE49-F238E27FC236}">
                <a16:creationId xmlns:a16="http://schemas.microsoft.com/office/drawing/2014/main" id="{A2A4F8E3-9FDE-45AB-954D-9E2F95DC13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3566" y="1386053"/>
            <a:ext cx="3730299" cy="186515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FontTx/>
              <a:buBlip>
                <a:blip r:embed="rId4"/>
              </a:buBlip>
              <a:defRPr sz="1400"/>
            </a:lvl1pPr>
          </a:lstStyle>
          <a:p>
            <a:pPr lvl="0"/>
            <a:r>
              <a:rPr lang="fr-FR" dirty="0"/>
              <a:t>Objectif du projet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68A9C5B4-8C71-48BA-91E2-228BCCC351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88234" y="409364"/>
            <a:ext cx="3960223" cy="54095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FontTx/>
              <a:buBlip>
                <a:blip r:embed="rId5"/>
              </a:buBlip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Budget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Durée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Partenaires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Enjeux</a:t>
            </a:r>
          </a:p>
        </p:txBody>
      </p:sp>
      <p:sp>
        <p:nvSpPr>
          <p:cNvPr id="18" name="Espace réservé du numéro de diapositive 1">
            <a:extLst>
              <a:ext uri="{FF2B5EF4-FFF2-40B4-BE49-F238E27FC236}">
                <a16:creationId xmlns:a16="http://schemas.microsoft.com/office/drawing/2014/main" id="{D1187B51-EBAF-4435-978B-7AE234F96E2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89872" y="6320315"/>
            <a:ext cx="761709" cy="365125"/>
          </a:xfrm>
        </p:spPr>
        <p:txBody>
          <a:bodyPr/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fld id="{52BBE56F-5A3C-431D-ACBA-7F0D6B6C513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09A56ED-3A3A-4BF9-AB94-D759F06456C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6450" y="172559"/>
            <a:ext cx="243556" cy="38852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BDD3A85-E9AB-47EB-9DB6-61616309DF0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60034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31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jet Agricul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2865292A-5B00-4F2B-9393-2C0CBA158AE3}"/>
              </a:ext>
            </a:extLst>
          </p:cNvPr>
          <p:cNvSpPr txBox="1"/>
          <p:nvPr userDrawn="1"/>
        </p:nvSpPr>
        <p:spPr>
          <a:xfrm>
            <a:off x="0" y="0"/>
            <a:ext cx="6096000" cy="3470181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05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3D8372F-CD29-4D86-A9B6-743E7E8997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4169" y="6147755"/>
            <a:ext cx="356647" cy="710246"/>
          </a:xfrm>
          <a:prstGeom prst="rect">
            <a:avLst/>
          </a:prstGeom>
        </p:spPr>
      </p:pic>
      <p:pic>
        <p:nvPicPr>
          <p:cNvPr id="8" name="Image 7" descr="Une image contenant lampe&#10;&#10;Description générée automatiquement">
            <a:extLst>
              <a:ext uri="{FF2B5EF4-FFF2-40B4-BE49-F238E27FC236}">
                <a16:creationId xmlns:a16="http://schemas.microsoft.com/office/drawing/2014/main" id="{D3FDA76B-FBBC-4596-8D48-72F8F4CA13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3865" y="4597400"/>
            <a:ext cx="6266951" cy="22606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4F86C41-34D4-4842-84CA-4925BD5F11A4}"/>
              </a:ext>
            </a:extLst>
          </p:cNvPr>
          <p:cNvSpPr txBox="1"/>
          <p:nvPr userDrawn="1"/>
        </p:nvSpPr>
        <p:spPr>
          <a:xfrm>
            <a:off x="0" y="3429000"/>
            <a:ext cx="6096000" cy="348557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</p:txBody>
      </p: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050DA401-2699-4BA6-B313-898813EDA41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8000" y="3746501"/>
            <a:ext cx="4940300" cy="2616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dirty="0"/>
              <a:t>Logo client</a:t>
            </a:r>
          </a:p>
        </p:txBody>
      </p:sp>
      <p:sp>
        <p:nvSpPr>
          <p:cNvPr id="23" name="Espace réservé du texte 52">
            <a:extLst>
              <a:ext uri="{FF2B5EF4-FFF2-40B4-BE49-F238E27FC236}">
                <a16:creationId xmlns:a16="http://schemas.microsoft.com/office/drawing/2014/main" id="{8A610856-C132-4C72-BEBA-46621188E5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02537" y="688519"/>
            <a:ext cx="2246313" cy="3800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3FADBA"/>
                </a:solidFill>
              </a:defRPr>
            </a:lvl1pPr>
          </a:lstStyle>
          <a:p>
            <a:pPr lvl="0"/>
            <a:r>
              <a:rPr lang="fr-FR" dirty="0"/>
              <a:t>Projet</a:t>
            </a:r>
          </a:p>
        </p:txBody>
      </p:sp>
      <p:sp>
        <p:nvSpPr>
          <p:cNvPr id="24" name="Espace réservé du texte 16">
            <a:extLst>
              <a:ext uri="{FF2B5EF4-FFF2-40B4-BE49-F238E27FC236}">
                <a16:creationId xmlns:a16="http://schemas.microsoft.com/office/drawing/2014/main" id="{A2A4F8E3-9FDE-45AB-954D-9E2F95DC13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3566" y="1386053"/>
            <a:ext cx="3730299" cy="186515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FontTx/>
              <a:buBlip>
                <a:blip r:embed="rId4"/>
              </a:buBlip>
              <a:defRPr sz="1400"/>
            </a:lvl1pPr>
          </a:lstStyle>
          <a:p>
            <a:pPr lvl="0"/>
            <a:r>
              <a:rPr lang="fr-FR" dirty="0"/>
              <a:t>Objectif du projet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635480F-8FD6-4764-85C6-514AB0119F0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5" y="495295"/>
            <a:ext cx="2194750" cy="1874683"/>
          </a:xfrm>
          <a:prstGeom prst="rect">
            <a:avLst/>
          </a:prstGeom>
        </p:spPr>
      </p:pic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68A9C5B4-8C71-48BA-91E2-228BCCC351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88234" y="409364"/>
            <a:ext cx="3960223" cy="54095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FontTx/>
              <a:buBlip>
                <a:blip r:embed="rId6"/>
              </a:buBlip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Budget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Durée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Partenaires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Enjeux</a:t>
            </a:r>
          </a:p>
        </p:txBody>
      </p:sp>
      <p:sp>
        <p:nvSpPr>
          <p:cNvPr id="18" name="Espace réservé du numéro de diapositive 1">
            <a:extLst>
              <a:ext uri="{FF2B5EF4-FFF2-40B4-BE49-F238E27FC236}">
                <a16:creationId xmlns:a16="http://schemas.microsoft.com/office/drawing/2014/main" id="{D1187B51-EBAF-4435-978B-7AE234F96E2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89872" y="6320315"/>
            <a:ext cx="761709" cy="365125"/>
          </a:xfrm>
        </p:spPr>
        <p:txBody>
          <a:bodyPr/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fld id="{52BBE56F-5A3C-431D-ACBA-7F0D6B6C513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09A56ED-3A3A-4BF9-AB94-D759F06456C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6450" y="172559"/>
            <a:ext cx="243556" cy="38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23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jet Energ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2865292A-5B00-4F2B-9393-2C0CBA158AE3}"/>
              </a:ext>
            </a:extLst>
          </p:cNvPr>
          <p:cNvSpPr txBox="1"/>
          <p:nvPr userDrawn="1"/>
        </p:nvSpPr>
        <p:spPr>
          <a:xfrm>
            <a:off x="-593" y="-27709"/>
            <a:ext cx="6096000" cy="348557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3D8372F-CD29-4D86-A9B6-743E7E8997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4169" y="6147755"/>
            <a:ext cx="356647" cy="710246"/>
          </a:xfrm>
          <a:prstGeom prst="rect">
            <a:avLst/>
          </a:prstGeom>
        </p:spPr>
      </p:pic>
      <p:pic>
        <p:nvPicPr>
          <p:cNvPr id="8" name="Image 7" descr="Une image contenant lampe&#10;&#10;Description générée automatiquement">
            <a:extLst>
              <a:ext uri="{FF2B5EF4-FFF2-40B4-BE49-F238E27FC236}">
                <a16:creationId xmlns:a16="http://schemas.microsoft.com/office/drawing/2014/main" id="{D3FDA76B-FBBC-4596-8D48-72F8F4CA13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3865" y="4597400"/>
            <a:ext cx="6266951" cy="22606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4F86C41-34D4-4842-84CA-4925BD5F11A4}"/>
              </a:ext>
            </a:extLst>
          </p:cNvPr>
          <p:cNvSpPr txBox="1"/>
          <p:nvPr userDrawn="1"/>
        </p:nvSpPr>
        <p:spPr>
          <a:xfrm>
            <a:off x="0" y="3456709"/>
            <a:ext cx="6096000" cy="348557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</p:txBody>
      </p: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050DA401-2699-4BA6-B313-898813EDA41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8000" y="3746501"/>
            <a:ext cx="4940300" cy="2616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dirty="0"/>
              <a:t>Logo client</a:t>
            </a:r>
          </a:p>
        </p:txBody>
      </p:sp>
      <p:sp>
        <p:nvSpPr>
          <p:cNvPr id="23" name="Espace réservé du texte 52">
            <a:extLst>
              <a:ext uri="{FF2B5EF4-FFF2-40B4-BE49-F238E27FC236}">
                <a16:creationId xmlns:a16="http://schemas.microsoft.com/office/drawing/2014/main" id="{8A610856-C132-4C72-BEBA-46621188E5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02537" y="688519"/>
            <a:ext cx="2246313" cy="3800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3FADBA"/>
                </a:solidFill>
              </a:defRPr>
            </a:lvl1pPr>
          </a:lstStyle>
          <a:p>
            <a:pPr lvl="0"/>
            <a:r>
              <a:rPr lang="fr-FR" dirty="0"/>
              <a:t>Projet</a:t>
            </a:r>
          </a:p>
        </p:txBody>
      </p:sp>
      <p:sp>
        <p:nvSpPr>
          <p:cNvPr id="24" name="Espace réservé du texte 16">
            <a:extLst>
              <a:ext uri="{FF2B5EF4-FFF2-40B4-BE49-F238E27FC236}">
                <a16:creationId xmlns:a16="http://schemas.microsoft.com/office/drawing/2014/main" id="{A2A4F8E3-9FDE-45AB-954D-9E2F95DC13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02536" y="1386053"/>
            <a:ext cx="3721329" cy="186515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FontTx/>
              <a:buBlip>
                <a:blip r:embed="rId4"/>
              </a:buBlip>
              <a:defRPr sz="1400"/>
            </a:lvl1pPr>
          </a:lstStyle>
          <a:p>
            <a:pPr lvl="0"/>
            <a:r>
              <a:rPr lang="fr-FR" dirty="0"/>
              <a:t>Objectif du projet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468090F-54D7-4A68-BFC5-B54C7331856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5" y="349200"/>
            <a:ext cx="1841152" cy="2700762"/>
          </a:xfrm>
          <a:prstGeom prst="rect">
            <a:avLst/>
          </a:prstGeom>
        </p:spPr>
      </p:pic>
      <p:sp>
        <p:nvSpPr>
          <p:cNvPr id="14" name="Espace réservé du texte 27">
            <a:extLst>
              <a:ext uri="{FF2B5EF4-FFF2-40B4-BE49-F238E27FC236}">
                <a16:creationId xmlns:a16="http://schemas.microsoft.com/office/drawing/2014/main" id="{439ABE4F-F363-4A72-8D5F-6CCEEFECA4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88234" y="409364"/>
            <a:ext cx="3960223" cy="54095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FontTx/>
              <a:buBlip>
                <a:blip r:embed="rId6"/>
              </a:buBlip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Budget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Durée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Partenaires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Enjeux</a:t>
            </a:r>
          </a:p>
        </p:txBody>
      </p:sp>
      <p:sp>
        <p:nvSpPr>
          <p:cNvPr id="18" name="Espace réservé du numéro de diapositive 1">
            <a:extLst>
              <a:ext uri="{FF2B5EF4-FFF2-40B4-BE49-F238E27FC236}">
                <a16:creationId xmlns:a16="http://schemas.microsoft.com/office/drawing/2014/main" id="{66B3BF50-8C7B-4F0E-B4BC-884D878E72E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89872" y="6320315"/>
            <a:ext cx="761709" cy="365125"/>
          </a:xfrm>
        </p:spPr>
        <p:txBody>
          <a:bodyPr/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fld id="{52BBE56F-5A3C-431D-ACBA-7F0D6B6C513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D8C0143-0922-4294-8E0C-6C9062CA8E6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6450" y="172559"/>
            <a:ext cx="243556" cy="38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44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ojet Industrie 4.0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2865292A-5B00-4F2B-9393-2C0CBA158AE3}"/>
              </a:ext>
            </a:extLst>
          </p:cNvPr>
          <p:cNvSpPr txBox="1"/>
          <p:nvPr userDrawn="1"/>
        </p:nvSpPr>
        <p:spPr>
          <a:xfrm>
            <a:off x="-593" y="-27709"/>
            <a:ext cx="6096000" cy="348557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3D8372F-CD29-4D86-A9B6-743E7E8997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4169" y="6147755"/>
            <a:ext cx="356647" cy="710246"/>
          </a:xfrm>
          <a:prstGeom prst="rect">
            <a:avLst/>
          </a:prstGeom>
        </p:spPr>
      </p:pic>
      <p:pic>
        <p:nvPicPr>
          <p:cNvPr id="8" name="Image 7" descr="Une image contenant lampe&#10;&#10;Description générée automatiquement">
            <a:extLst>
              <a:ext uri="{FF2B5EF4-FFF2-40B4-BE49-F238E27FC236}">
                <a16:creationId xmlns:a16="http://schemas.microsoft.com/office/drawing/2014/main" id="{D3FDA76B-FBBC-4596-8D48-72F8F4CA13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3865" y="4597400"/>
            <a:ext cx="6266951" cy="22606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4F86C41-34D4-4842-84CA-4925BD5F11A4}"/>
              </a:ext>
            </a:extLst>
          </p:cNvPr>
          <p:cNvSpPr txBox="1"/>
          <p:nvPr userDrawn="1"/>
        </p:nvSpPr>
        <p:spPr>
          <a:xfrm>
            <a:off x="0" y="3456709"/>
            <a:ext cx="6096000" cy="34778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</p:txBody>
      </p: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050DA401-2699-4BA6-B313-898813EDA41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8000" y="3746501"/>
            <a:ext cx="4940300" cy="2616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dirty="0"/>
              <a:t>Logo client</a:t>
            </a:r>
          </a:p>
        </p:txBody>
      </p:sp>
      <p:sp>
        <p:nvSpPr>
          <p:cNvPr id="23" name="Espace réservé du texte 52">
            <a:extLst>
              <a:ext uri="{FF2B5EF4-FFF2-40B4-BE49-F238E27FC236}">
                <a16:creationId xmlns:a16="http://schemas.microsoft.com/office/drawing/2014/main" id="{8A610856-C132-4C72-BEBA-46621188E5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02537" y="688519"/>
            <a:ext cx="2246313" cy="3800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3FADBA"/>
                </a:solidFill>
              </a:defRPr>
            </a:lvl1pPr>
          </a:lstStyle>
          <a:p>
            <a:pPr lvl="0"/>
            <a:r>
              <a:rPr lang="fr-FR" dirty="0"/>
              <a:t>Projet</a:t>
            </a:r>
          </a:p>
        </p:txBody>
      </p:sp>
      <p:sp>
        <p:nvSpPr>
          <p:cNvPr id="24" name="Espace réservé du texte 16">
            <a:extLst>
              <a:ext uri="{FF2B5EF4-FFF2-40B4-BE49-F238E27FC236}">
                <a16:creationId xmlns:a16="http://schemas.microsoft.com/office/drawing/2014/main" id="{A2A4F8E3-9FDE-45AB-954D-9E2F95DC13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02536" y="1386053"/>
            <a:ext cx="3721329" cy="186515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FontTx/>
              <a:buBlip>
                <a:blip r:embed="rId4"/>
              </a:buBlip>
              <a:defRPr sz="1400"/>
            </a:lvl1pPr>
          </a:lstStyle>
          <a:p>
            <a:pPr lvl="0"/>
            <a:r>
              <a:rPr lang="fr-FR" dirty="0"/>
              <a:t>Objectif du projet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FBEB438-2BED-47F0-BE63-D7908D85C21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49200"/>
            <a:ext cx="2130737" cy="2054530"/>
          </a:xfrm>
          <a:prstGeom prst="rect">
            <a:avLst/>
          </a:prstGeom>
        </p:spPr>
      </p:pic>
      <p:sp>
        <p:nvSpPr>
          <p:cNvPr id="14" name="Espace réservé du texte 27">
            <a:extLst>
              <a:ext uri="{FF2B5EF4-FFF2-40B4-BE49-F238E27FC236}">
                <a16:creationId xmlns:a16="http://schemas.microsoft.com/office/drawing/2014/main" id="{1A1C1ADC-5F1A-4507-B7B0-44139F463F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88234" y="409364"/>
            <a:ext cx="3960223" cy="54095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FontTx/>
              <a:buBlip>
                <a:blip r:embed="rId6"/>
              </a:buBlip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Budget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Durée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Partenaires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Enjeux</a:t>
            </a:r>
          </a:p>
        </p:txBody>
      </p:sp>
      <p:sp>
        <p:nvSpPr>
          <p:cNvPr id="18" name="Espace réservé du numéro de diapositive 1">
            <a:extLst>
              <a:ext uri="{FF2B5EF4-FFF2-40B4-BE49-F238E27FC236}">
                <a16:creationId xmlns:a16="http://schemas.microsoft.com/office/drawing/2014/main" id="{8822CA98-C436-4723-807D-EDF7A819BC8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89872" y="6320315"/>
            <a:ext cx="761709" cy="365125"/>
          </a:xfrm>
        </p:spPr>
        <p:txBody>
          <a:bodyPr/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fld id="{52BBE56F-5A3C-431D-ACBA-7F0D6B6C513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804DD48-6DB6-4605-82DD-776B873BA1A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6450" y="172559"/>
            <a:ext cx="243556" cy="38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679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jet Mobilité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2865292A-5B00-4F2B-9393-2C0CBA158AE3}"/>
              </a:ext>
            </a:extLst>
          </p:cNvPr>
          <p:cNvSpPr txBox="1"/>
          <p:nvPr userDrawn="1"/>
        </p:nvSpPr>
        <p:spPr>
          <a:xfrm>
            <a:off x="-1185" y="-21165"/>
            <a:ext cx="6096000" cy="347787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3D8372F-CD29-4D86-A9B6-743E7E8997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4169" y="6147755"/>
            <a:ext cx="356647" cy="710246"/>
          </a:xfrm>
          <a:prstGeom prst="rect">
            <a:avLst/>
          </a:prstGeom>
        </p:spPr>
      </p:pic>
      <p:pic>
        <p:nvPicPr>
          <p:cNvPr id="8" name="Image 7" descr="Une image contenant lampe&#10;&#10;Description générée automatiquement">
            <a:extLst>
              <a:ext uri="{FF2B5EF4-FFF2-40B4-BE49-F238E27FC236}">
                <a16:creationId xmlns:a16="http://schemas.microsoft.com/office/drawing/2014/main" id="{D3FDA76B-FBBC-4596-8D48-72F8F4CA13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3865" y="4597400"/>
            <a:ext cx="6266951" cy="22606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4F86C41-34D4-4842-84CA-4925BD5F11A4}"/>
              </a:ext>
            </a:extLst>
          </p:cNvPr>
          <p:cNvSpPr txBox="1"/>
          <p:nvPr userDrawn="1"/>
        </p:nvSpPr>
        <p:spPr>
          <a:xfrm>
            <a:off x="0" y="3456710"/>
            <a:ext cx="6096000" cy="348557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</p:txBody>
      </p: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050DA401-2699-4BA6-B313-898813EDA41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8000" y="3746501"/>
            <a:ext cx="4940300" cy="2616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dirty="0"/>
              <a:t>Logo client</a:t>
            </a:r>
          </a:p>
        </p:txBody>
      </p:sp>
      <p:sp>
        <p:nvSpPr>
          <p:cNvPr id="23" name="Espace réservé du texte 52">
            <a:extLst>
              <a:ext uri="{FF2B5EF4-FFF2-40B4-BE49-F238E27FC236}">
                <a16:creationId xmlns:a16="http://schemas.microsoft.com/office/drawing/2014/main" id="{8A610856-C132-4C72-BEBA-46621188E5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02537" y="688519"/>
            <a:ext cx="2246313" cy="3800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3FADBA"/>
                </a:solidFill>
              </a:defRPr>
            </a:lvl1pPr>
          </a:lstStyle>
          <a:p>
            <a:pPr lvl="0"/>
            <a:r>
              <a:rPr lang="fr-FR" dirty="0"/>
              <a:t>Projet</a:t>
            </a:r>
          </a:p>
        </p:txBody>
      </p:sp>
      <p:sp>
        <p:nvSpPr>
          <p:cNvPr id="24" name="Espace réservé du texte 16">
            <a:extLst>
              <a:ext uri="{FF2B5EF4-FFF2-40B4-BE49-F238E27FC236}">
                <a16:creationId xmlns:a16="http://schemas.microsoft.com/office/drawing/2014/main" id="{A2A4F8E3-9FDE-45AB-954D-9E2F95DC13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02536" y="1386053"/>
            <a:ext cx="3721329" cy="186515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FontTx/>
              <a:buBlip>
                <a:blip r:embed="rId4"/>
              </a:buBlip>
              <a:defRPr sz="1400"/>
            </a:lvl1pPr>
          </a:lstStyle>
          <a:p>
            <a:pPr lvl="0"/>
            <a:r>
              <a:rPr lang="fr-FR" dirty="0"/>
              <a:t>Objectif du projet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B878A43-9AE8-4CAE-A743-2D10E4FE89E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5" y="495294"/>
            <a:ext cx="2094158" cy="1883828"/>
          </a:xfrm>
          <a:prstGeom prst="rect">
            <a:avLst/>
          </a:prstGeom>
        </p:spPr>
      </p:pic>
      <p:sp>
        <p:nvSpPr>
          <p:cNvPr id="14" name="Espace réservé du texte 27">
            <a:extLst>
              <a:ext uri="{FF2B5EF4-FFF2-40B4-BE49-F238E27FC236}">
                <a16:creationId xmlns:a16="http://schemas.microsoft.com/office/drawing/2014/main" id="{A1B17CD7-5D35-4D2E-B331-255EDA34834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88234" y="409364"/>
            <a:ext cx="3960223" cy="54095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FontTx/>
              <a:buBlip>
                <a:blip r:embed="rId6"/>
              </a:buBlip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Budget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Durée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Partenaires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Enjeux</a:t>
            </a:r>
          </a:p>
        </p:txBody>
      </p:sp>
      <p:sp>
        <p:nvSpPr>
          <p:cNvPr id="18" name="Espace réservé du numéro de diapositive 1">
            <a:extLst>
              <a:ext uri="{FF2B5EF4-FFF2-40B4-BE49-F238E27FC236}">
                <a16:creationId xmlns:a16="http://schemas.microsoft.com/office/drawing/2014/main" id="{CFB72DDE-C867-4AF8-A69E-C32E3266520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89872" y="6320315"/>
            <a:ext cx="761709" cy="365125"/>
          </a:xfrm>
        </p:spPr>
        <p:txBody>
          <a:bodyPr/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fld id="{52BBE56F-5A3C-431D-ACBA-7F0D6B6C513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967A243-4FD0-4B40-8029-8359691BBE5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6450" y="172559"/>
            <a:ext cx="243556" cy="38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65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1F2FBC4-2A03-48C4-8DF8-F55AC75089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89631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E4A7DDE-7F20-4099-8015-E716E130B3E6}"/>
              </a:ext>
            </a:extLst>
          </p:cNvPr>
          <p:cNvSpPr txBox="1"/>
          <p:nvPr userDrawn="1"/>
        </p:nvSpPr>
        <p:spPr>
          <a:xfrm>
            <a:off x="4025537" y="2767281"/>
            <a:ext cx="4140926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300" b="1" dirty="0">
                <a:solidFill>
                  <a:srgbClr val="002067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34582552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extérieur, terrain, gens&#10;&#10;Description générée automatiquement">
            <a:extLst>
              <a:ext uri="{FF2B5EF4-FFF2-40B4-BE49-F238E27FC236}">
                <a16:creationId xmlns:a16="http://schemas.microsoft.com/office/drawing/2014/main" id="{7A6B23EF-FFCE-47DF-B1DE-DEEB364014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41B1187-F077-4E90-8F28-7A01E507E871}"/>
              </a:ext>
            </a:extLst>
          </p:cNvPr>
          <p:cNvSpPr txBox="1"/>
          <p:nvPr userDrawn="1"/>
        </p:nvSpPr>
        <p:spPr>
          <a:xfrm>
            <a:off x="1021079" y="4831477"/>
            <a:ext cx="4140926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8300" b="1" dirty="0">
                <a:solidFill>
                  <a:srgbClr val="FFFFFF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151517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6CB26F22-B5DD-4998-9436-12E6DD52C1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4169" y="6147755"/>
            <a:ext cx="356647" cy="710246"/>
          </a:xfrm>
          <a:prstGeom prst="rect">
            <a:avLst/>
          </a:prstGeom>
        </p:spPr>
      </p:pic>
      <p:sp>
        <p:nvSpPr>
          <p:cNvPr id="16" name="Espace réservé du numéro de diapositive 1">
            <a:extLst>
              <a:ext uri="{FF2B5EF4-FFF2-40B4-BE49-F238E27FC236}">
                <a16:creationId xmlns:a16="http://schemas.microsoft.com/office/drawing/2014/main" id="{03D77F29-00F2-4B78-BA00-B5C8C6A753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89872" y="6320315"/>
            <a:ext cx="761709" cy="365125"/>
          </a:xfrm>
        </p:spPr>
        <p:txBody>
          <a:bodyPr/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fld id="{52BBE56F-5A3C-431D-ACBA-7F0D6B6C513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680D84A-165E-4EB5-86AE-D0A1C12DF2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6450" y="172559"/>
            <a:ext cx="243556" cy="388529"/>
          </a:xfrm>
          <a:prstGeom prst="rect">
            <a:avLst/>
          </a:prstGeom>
        </p:spPr>
      </p:pic>
      <p:pic>
        <p:nvPicPr>
          <p:cNvPr id="17" name="Image 16" descr="Une image contenant ciel, montagne, extérieur, nature&#10;&#10;Description générée automatiquement">
            <a:extLst>
              <a:ext uri="{FF2B5EF4-FFF2-40B4-BE49-F238E27FC236}">
                <a16:creationId xmlns:a16="http://schemas.microsoft.com/office/drawing/2014/main" id="{70B14A30-731E-4777-ABC7-453C16BD64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0"/>
            <a:ext cx="6096000" cy="6858000"/>
          </a:xfrm>
          <a:prstGeom prst="rect">
            <a:avLst/>
          </a:prstGeom>
        </p:spPr>
      </p:pic>
      <p:pic>
        <p:nvPicPr>
          <p:cNvPr id="19" name="Image 18" descr="Une image contenant lampe&#10;&#10;Description générée automatiquement">
            <a:extLst>
              <a:ext uri="{FF2B5EF4-FFF2-40B4-BE49-F238E27FC236}">
                <a16:creationId xmlns:a16="http://schemas.microsoft.com/office/drawing/2014/main" id="{B80CE857-6A86-4367-912C-8F94BBD146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2003" y="0"/>
            <a:ext cx="4179999" cy="6858000"/>
          </a:xfrm>
          <a:prstGeom prst="rect">
            <a:avLst/>
          </a:prstGeom>
        </p:spPr>
      </p:pic>
      <p:sp>
        <p:nvSpPr>
          <p:cNvPr id="21" name="Espace réservé du titre 1">
            <a:extLst>
              <a:ext uri="{FF2B5EF4-FFF2-40B4-BE49-F238E27FC236}">
                <a16:creationId xmlns:a16="http://schemas.microsoft.com/office/drawing/2014/main" id="{B90B4A87-B50D-48C3-8DC1-0C952ADFE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248" y="365126"/>
            <a:ext cx="5118847" cy="987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A66B29CB-C83F-4A28-8663-475C3DB0D9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47" y="5994167"/>
            <a:ext cx="1543966" cy="542977"/>
          </a:xfrm>
          <a:prstGeom prst="rect">
            <a:avLst/>
          </a:prstGeom>
        </p:spPr>
      </p:pic>
      <p:sp>
        <p:nvSpPr>
          <p:cNvPr id="24" name="Espace réservé du texte 15">
            <a:extLst>
              <a:ext uri="{FF2B5EF4-FFF2-40B4-BE49-F238E27FC236}">
                <a16:creationId xmlns:a16="http://schemas.microsoft.com/office/drawing/2014/main" id="{46244897-980D-45A1-8D27-99CABD21A5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9248" y="1828800"/>
            <a:ext cx="5118847" cy="3893128"/>
          </a:xfrm>
          <a:prstGeom prst="rect">
            <a:avLst/>
          </a:prstGeom>
        </p:spPr>
        <p:txBody>
          <a:bodyPr>
            <a:noAutofit/>
          </a:bodyPr>
          <a:lstStyle>
            <a:lvl1pPr marL="371475" indent="-371475">
              <a:spcBef>
                <a:spcPts val="600"/>
              </a:spcBef>
              <a:buFont typeface="+mj-lt"/>
              <a:buAutoNum type="arabicPeriod"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fr-FR" dirty="0"/>
              <a:t>Titre du chapitre</a:t>
            </a:r>
          </a:p>
          <a:p>
            <a:pPr lvl="0"/>
            <a:r>
              <a:rPr lang="fr-FR" dirty="0"/>
              <a:t>Titre du chapitre</a:t>
            </a:r>
          </a:p>
          <a:p>
            <a:pPr lvl="0"/>
            <a:r>
              <a:rPr lang="fr-FR" dirty="0"/>
              <a:t>Titre du chapitre</a:t>
            </a:r>
          </a:p>
          <a:p>
            <a:pPr lvl="0"/>
            <a:r>
              <a:rPr lang="fr-FR" dirty="0"/>
              <a:t>Titre du chapitre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40370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alogue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4DC1A0E2-FF2D-4FAB-A848-CDDB14FF0CF2}"/>
              </a:ext>
            </a:extLst>
          </p:cNvPr>
          <p:cNvSpPr txBox="1"/>
          <p:nvPr userDrawn="1"/>
        </p:nvSpPr>
        <p:spPr>
          <a:xfrm>
            <a:off x="400595" y="1126262"/>
            <a:ext cx="34224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Tx/>
              <a:buNone/>
            </a:pPr>
            <a:r>
              <a:rPr lang="fr-FR" sz="2500" b="1" i="0" u="none" strike="noStrike" baseline="0" dirty="0">
                <a:solidFill>
                  <a:schemeClr val="accent1"/>
                </a:solidFill>
                <a:latin typeface="Gadugi" panose="020B0502040204020203" pitchFamily="34" charset="0"/>
              </a:rPr>
              <a:t>Les 5 secteurs</a:t>
            </a:r>
          </a:p>
        </p:txBody>
      </p:sp>
      <p:pic>
        <p:nvPicPr>
          <p:cNvPr id="17" name="Image 16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AFB73492-53E9-4B8C-9C70-A50A0C6878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95" y="1918697"/>
            <a:ext cx="585267" cy="46028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C8FFE04-1C92-41A5-B0C0-1CE8770BFF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105" y="1886040"/>
            <a:ext cx="612701" cy="454192"/>
          </a:xfrm>
          <a:prstGeom prst="rect">
            <a:avLst/>
          </a:prstGeom>
        </p:spPr>
      </p:pic>
      <p:pic>
        <p:nvPicPr>
          <p:cNvPr id="21" name="Image 20" descr="Une image contenant texte&#10;&#10;Description générée automatiquement">
            <a:extLst>
              <a:ext uri="{FF2B5EF4-FFF2-40B4-BE49-F238E27FC236}">
                <a16:creationId xmlns:a16="http://schemas.microsoft.com/office/drawing/2014/main" id="{8B9E42BD-E2CA-4A9B-A40B-5CB7697274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051" y="1805260"/>
            <a:ext cx="536495" cy="61575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9072578-2451-4607-97A3-7AA8D71BB9E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789" y="1837267"/>
            <a:ext cx="566977" cy="502964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643CDB7-1FDA-4A5A-B2AE-14276EC1A1A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405" y="1952228"/>
            <a:ext cx="649281" cy="393226"/>
          </a:xfrm>
          <a:prstGeom prst="rect">
            <a:avLst/>
          </a:prstGeom>
        </p:spPr>
      </p:pic>
      <p:pic>
        <p:nvPicPr>
          <p:cNvPr id="27" name="Image 26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DFE1E89-3ECC-4FD3-B2A1-DBD17675A31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95" y="2769514"/>
            <a:ext cx="588315" cy="460288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A7BF6241-0103-4A31-B329-73453CE9731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105" y="2698104"/>
            <a:ext cx="612701" cy="454192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6A37C770-BA7B-4CFB-B105-B011C829435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4002" y="2617324"/>
            <a:ext cx="539543" cy="61575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0BE5B12E-A9D5-4B17-B5D0-5341D336FC6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741" y="2649332"/>
            <a:ext cx="566977" cy="50601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47D04DD-5110-45FC-B5D8-7BAD36D3CA7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404" y="2728586"/>
            <a:ext cx="649281" cy="39322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06E66EE-91E6-4C27-BED8-6DAB4394E787}"/>
              </a:ext>
            </a:extLst>
          </p:cNvPr>
          <p:cNvSpPr txBox="1"/>
          <p:nvPr userDrawn="1"/>
        </p:nvSpPr>
        <p:spPr>
          <a:xfrm>
            <a:off x="400595" y="284451"/>
            <a:ext cx="9731829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Tx/>
              <a:buNone/>
            </a:pPr>
            <a:r>
              <a:rPr lang="fr-FR" sz="3350" b="1" i="0" u="none" strike="noStrike" baseline="0" dirty="0">
                <a:solidFill>
                  <a:schemeClr val="accent1"/>
                </a:solidFill>
                <a:latin typeface="Gadugi" panose="020B0502040204020203" pitchFamily="34" charset="0"/>
              </a:rPr>
              <a:t>Catalogue des </a:t>
            </a:r>
            <a:r>
              <a:rPr lang="fr-FR" sz="3350" b="1" i="0" u="none" strike="noStrike" baseline="0" dirty="0" err="1">
                <a:solidFill>
                  <a:schemeClr val="accent1"/>
                </a:solidFill>
                <a:latin typeface="Gadugi" panose="020B0502040204020203" pitchFamily="34" charset="0"/>
              </a:rPr>
              <a:t>pictos</a:t>
            </a:r>
            <a:endParaRPr lang="fr-FR" sz="3350" b="1" i="0" u="none" strike="noStrike" baseline="0" dirty="0">
              <a:solidFill>
                <a:schemeClr val="accent1"/>
              </a:solidFill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6083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1D7DFCBB-A112-48BA-8017-D853BF524E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793633" y="0"/>
            <a:ext cx="3404616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17C603E-B171-494F-9074-D3EAABA1C8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1"/>
            <a:ext cx="9642764" cy="132556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fr-FR" dirty="0"/>
              <a:t>Titre de la slide sur </a:t>
            </a:r>
            <a:br>
              <a:rPr lang="fr-FR" dirty="0"/>
            </a:br>
            <a:r>
              <a:rPr lang="fr-FR" dirty="0"/>
              <a:t>maximum 2 lignes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1056EFA-E87E-40DF-9E23-293D387B81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5355" y="6144706"/>
            <a:ext cx="356647" cy="713294"/>
          </a:xfrm>
          <a:prstGeom prst="rect">
            <a:avLst/>
          </a:prstGeom>
        </p:spPr>
      </p:pic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80C0CD75-E0BC-4CE9-99DB-7C2135F248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908708"/>
            <a:ext cx="10757759" cy="380965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12" name="Espace réservé du numéro de diapositive 1">
            <a:extLst>
              <a:ext uri="{FF2B5EF4-FFF2-40B4-BE49-F238E27FC236}">
                <a16:creationId xmlns:a16="http://schemas.microsoft.com/office/drawing/2014/main" id="{68920A88-C41F-4269-940D-AEDD4FE6085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89873" y="6320316"/>
            <a:ext cx="761709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52BBE56F-5A3C-431D-ACBA-7F0D6B6C513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93A05E7-2FD2-4CDB-8771-AD5E61A971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30" y="6282804"/>
            <a:ext cx="388528" cy="38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51766E9-F027-45B8-843B-D25E8633C3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" y="0"/>
            <a:ext cx="12189631" cy="6858000"/>
          </a:xfrm>
          <a:prstGeom prst="rect">
            <a:avLst/>
          </a:prstGeom>
        </p:spPr>
      </p:pic>
      <p:sp>
        <p:nvSpPr>
          <p:cNvPr id="5" name="Espace réservé du titre 1">
            <a:extLst>
              <a:ext uri="{FF2B5EF4-FFF2-40B4-BE49-F238E27FC236}">
                <a16:creationId xmlns:a16="http://schemas.microsoft.com/office/drawing/2014/main" id="{6AC2DDBD-C98B-4A27-9BDD-6093E7446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2600" y="2586832"/>
            <a:ext cx="6508898" cy="1547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/>
            </a:lvl1pPr>
          </a:lstStyle>
          <a:p>
            <a:r>
              <a:rPr lang="fr-FR" dirty="0"/>
              <a:t>Titre du chapitre sur une ou deux lignes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36003B1-F607-4B3C-A177-86AC5FB9D0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4169" y="6160817"/>
            <a:ext cx="356647" cy="710246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90359F2-8949-4324-A27F-FDCEDDD2D4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52600" y="4435107"/>
            <a:ext cx="6508898" cy="469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fr-FR" dirty="0"/>
              <a:t>SOUS TITRE SUR UNE LIGNE</a:t>
            </a:r>
          </a:p>
        </p:txBody>
      </p:sp>
      <p:sp>
        <p:nvSpPr>
          <p:cNvPr id="8" name="Espace réservé du numéro de diapositive 1">
            <a:extLst>
              <a:ext uri="{FF2B5EF4-FFF2-40B4-BE49-F238E27FC236}">
                <a16:creationId xmlns:a16="http://schemas.microsoft.com/office/drawing/2014/main" id="{5D92911E-3D6A-45F2-8B35-612CDC768B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89872" y="6320315"/>
            <a:ext cx="761709" cy="365125"/>
          </a:xfrm>
        </p:spPr>
        <p:txBody>
          <a:bodyPr/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fld id="{52BBE56F-5A3C-431D-ACBA-7F0D6B6C51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377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ercalai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7C603E-B171-494F-9074-D3EAABA1C8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743" y="613963"/>
            <a:ext cx="5400000" cy="1431161"/>
          </a:xfrm>
        </p:spPr>
        <p:txBody>
          <a:bodyPr>
            <a:no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Titre de la slide sur une ou plusieurs lignes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D2897F4-D4FB-4827-9075-D947511CB8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290" y="0"/>
            <a:ext cx="5532710" cy="6858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218D918-D250-494D-9AAD-CEA5BE25CA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744" y="5222259"/>
            <a:ext cx="3545132" cy="1246740"/>
          </a:xfrm>
          <a:prstGeom prst="rect">
            <a:avLst/>
          </a:prstGeom>
        </p:spPr>
      </p:pic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BCCA9544-0C28-4B04-8617-FEB2852FC5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1742" y="2398407"/>
            <a:ext cx="5400000" cy="4495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Niveau 1</a:t>
            </a:r>
          </a:p>
        </p:txBody>
      </p:sp>
      <p:sp>
        <p:nvSpPr>
          <p:cNvPr id="22" name="Espace réservé du texte 20">
            <a:extLst>
              <a:ext uri="{FF2B5EF4-FFF2-40B4-BE49-F238E27FC236}">
                <a16:creationId xmlns:a16="http://schemas.microsoft.com/office/drawing/2014/main" id="{DAAF8EFC-4C76-4DC2-AF25-3AB04FCAB2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1742" y="2951830"/>
            <a:ext cx="5400000" cy="4495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Niveau 2</a:t>
            </a:r>
          </a:p>
        </p:txBody>
      </p:sp>
      <p:sp>
        <p:nvSpPr>
          <p:cNvPr id="23" name="Espace réservé du texte 20">
            <a:extLst>
              <a:ext uri="{FF2B5EF4-FFF2-40B4-BE49-F238E27FC236}">
                <a16:creationId xmlns:a16="http://schemas.microsoft.com/office/drawing/2014/main" id="{1A516EDF-8318-4BB0-BB46-5D36D9DB65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1742" y="3494678"/>
            <a:ext cx="5400000" cy="4495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Niveau 3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E9E3DB9B-0F72-4EB8-BD4A-5160610256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3000" y="4040213"/>
            <a:ext cx="5400000" cy="4495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179718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51A5083-995A-4B7D-90A8-D067A402C614}"/>
              </a:ext>
            </a:extLst>
          </p:cNvPr>
          <p:cNvSpPr txBox="1">
            <a:spLocks/>
          </p:cNvSpPr>
          <p:nvPr userDrawn="1"/>
        </p:nvSpPr>
        <p:spPr>
          <a:xfrm>
            <a:off x="6095999" y="3428999"/>
            <a:ext cx="6096003" cy="3429000"/>
          </a:xfrm>
          <a:prstGeom prst="rect">
            <a:avLst/>
          </a:prstGeom>
          <a:solidFill>
            <a:srgbClr val="FFA579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b="1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>
              <a:buNone/>
            </a:pPr>
            <a:endParaRPr lang="fr-FR" sz="2000" b="1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>
              <a:buNone/>
            </a:pP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2F2F4C5-440E-4DAB-BE51-A004DE25C76E}"/>
              </a:ext>
            </a:extLst>
          </p:cNvPr>
          <p:cNvSpPr txBox="1">
            <a:spLocks/>
          </p:cNvSpPr>
          <p:nvPr userDrawn="1"/>
        </p:nvSpPr>
        <p:spPr>
          <a:xfrm>
            <a:off x="6095999" y="1"/>
            <a:ext cx="6096003" cy="3429000"/>
          </a:xfrm>
          <a:prstGeom prst="rect">
            <a:avLst/>
          </a:prstGeom>
          <a:solidFill>
            <a:srgbClr val="00206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b="1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>
              <a:buNone/>
            </a:pPr>
            <a:endParaRPr lang="fr-FR" sz="2000" b="1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>
              <a:buNone/>
            </a:pPr>
            <a:endParaRPr lang="fr-FR" sz="2000" b="1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500ADCF-AFC1-4E9F-BAF0-DEC89A150D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7" y="-21813"/>
            <a:ext cx="3415445" cy="687981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CB26F22-B5DD-4998-9436-12E6DD52C1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4169" y="6147755"/>
            <a:ext cx="356647" cy="710246"/>
          </a:xfrm>
          <a:prstGeom prst="rect">
            <a:avLst/>
          </a:prstGeom>
        </p:spPr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B262781-CCD8-44A1-9232-E3EB6E9A15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900000"/>
            <a:ext cx="4500000" cy="4308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26E65096-7876-4BCC-944B-49F57D1786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6483" y="900000"/>
            <a:ext cx="3600000" cy="4308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SUJET 1</a:t>
            </a:r>
          </a:p>
        </p:txBody>
      </p:sp>
      <p:sp>
        <p:nvSpPr>
          <p:cNvPr id="23" name="Espace réservé du texte 19">
            <a:extLst>
              <a:ext uri="{FF2B5EF4-FFF2-40B4-BE49-F238E27FC236}">
                <a16:creationId xmlns:a16="http://schemas.microsoft.com/office/drawing/2014/main" id="{222F5551-6844-4381-BF91-B1A936DFBC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5395" y="4091046"/>
            <a:ext cx="3600000" cy="4308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SUJET 2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0FD88440-F4D2-423D-89B0-72297DD842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15395" y="1719670"/>
            <a:ext cx="3600000" cy="145287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FontTx/>
              <a:buBlip>
                <a:blip r:embed="rId4"/>
              </a:buBlip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Corps de texte</a:t>
            </a:r>
          </a:p>
          <a:p>
            <a:pPr lvl="0"/>
            <a:r>
              <a:rPr lang="fr-FR" dirty="0"/>
              <a:t>Corps de texte</a:t>
            </a:r>
          </a:p>
        </p:txBody>
      </p:sp>
      <p:sp>
        <p:nvSpPr>
          <p:cNvPr id="28" name="Espace réservé du texte 26">
            <a:extLst>
              <a:ext uri="{FF2B5EF4-FFF2-40B4-BE49-F238E27FC236}">
                <a16:creationId xmlns:a16="http://schemas.microsoft.com/office/drawing/2014/main" id="{252A8341-E7B2-4FFD-BF70-953D8DA658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94168" y="4892214"/>
            <a:ext cx="3600000" cy="146414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FontTx/>
              <a:buBlip>
                <a:blip r:embed="rId4"/>
              </a:buBlip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Corps de texte</a:t>
            </a:r>
          </a:p>
          <a:p>
            <a:pPr lvl="0"/>
            <a:r>
              <a:rPr lang="fr-FR" dirty="0"/>
              <a:t>Corps de texte</a:t>
            </a:r>
          </a:p>
        </p:txBody>
      </p:sp>
      <p:sp>
        <p:nvSpPr>
          <p:cNvPr id="16" name="Espace réservé du numéro de diapositive 1">
            <a:extLst>
              <a:ext uri="{FF2B5EF4-FFF2-40B4-BE49-F238E27FC236}">
                <a16:creationId xmlns:a16="http://schemas.microsoft.com/office/drawing/2014/main" id="{03D77F29-00F2-4B78-BA00-B5C8C6A753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89872" y="6320315"/>
            <a:ext cx="761709" cy="365125"/>
          </a:xfrm>
        </p:spPr>
        <p:txBody>
          <a:bodyPr/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fld id="{52BBE56F-5A3C-431D-ACBA-7F0D6B6C513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680D84A-165E-4EB5-86AE-D0A1C12DF2A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6450" y="172559"/>
            <a:ext cx="243556" cy="388529"/>
          </a:xfrm>
          <a:prstGeom prst="rect">
            <a:avLst/>
          </a:prstGeom>
        </p:spPr>
      </p:pic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43D042D4-6FFC-4616-A408-B93568FD67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78" y="1901536"/>
            <a:ext cx="4495222" cy="3659292"/>
          </a:xfrm>
          <a:prstGeom prst="rect">
            <a:avLst/>
          </a:prstGeom>
        </p:spPr>
        <p:txBody>
          <a:bodyPr>
            <a:noAutofit/>
          </a:bodyPr>
          <a:lstStyle>
            <a:lvl1pPr marL="179388" indent="-179388">
              <a:defRPr sz="1600"/>
            </a:lvl1pPr>
          </a:lstStyle>
          <a:p>
            <a:pPr lvl="0"/>
            <a:r>
              <a:rPr lang="fr-FR" dirty="0"/>
              <a:t>Corps de texte</a:t>
            </a:r>
          </a:p>
        </p:txBody>
      </p:sp>
    </p:spTree>
    <p:extLst>
      <p:ext uri="{BB962C8B-B14F-4D97-AF65-F5344CB8AC3E}">
        <p14:creationId xmlns:p14="http://schemas.microsoft.com/office/powerpoint/2010/main" val="3113813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51A5083-995A-4B7D-90A8-D067A402C614}"/>
              </a:ext>
            </a:extLst>
          </p:cNvPr>
          <p:cNvSpPr txBox="1">
            <a:spLocks/>
          </p:cNvSpPr>
          <p:nvPr userDrawn="1"/>
        </p:nvSpPr>
        <p:spPr>
          <a:xfrm>
            <a:off x="6095999" y="3428999"/>
            <a:ext cx="6096003" cy="3429000"/>
          </a:xfrm>
          <a:prstGeom prst="rect">
            <a:avLst/>
          </a:prstGeom>
          <a:solidFill>
            <a:srgbClr val="FFA579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b="1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>
              <a:buNone/>
            </a:pPr>
            <a:endParaRPr lang="fr-FR" sz="2000" b="1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>
              <a:buNone/>
            </a:pP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2F2F4C5-440E-4DAB-BE51-A004DE25C76E}"/>
              </a:ext>
            </a:extLst>
          </p:cNvPr>
          <p:cNvSpPr txBox="1">
            <a:spLocks/>
          </p:cNvSpPr>
          <p:nvPr userDrawn="1"/>
        </p:nvSpPr>
        <p:spPr>
          <a:xfrm>
            <a:off x="6095999" y="1"/>
            <a:ext cx="6096003" cy="3429000"/>
          </a:xfrm>
          <a:prstGeom prst="rect">
            <a:avLst/>
          </a:prstGeom>
          <a:solidFill>
            <a:srgbClr val="00206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b="1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>
              <a:buNone/>
            </a:pPr>
            <a:endParaRPr lang="fr-FR" sz="2000" b="1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>
              <a:buNone/>
            </a:pPr>
            <a:endParaRPr lang="fr-FR" sz="2000" b="1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500ADCF-AFC1-4E9F-BAF0-DEC89A150D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7" y="-21813"/>
            <a:ext cx="3415445" cy="687981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CB26F22-B5DD-4998-9436-12E6DD52C1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4169" y="6147755"/>
            <a:ext cx="356647" cy="710246"/>
          </a:xfrm>
          <a:prstGeom prst="rect">
            <a:avLst/>
          </a:prstGeom>
        </p:spPr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B262781-CCD8-44A1-9232-E3EB6E9A15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900000"/>
            <a:ext cx="4500000" cy="4308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6B0A262-9BD5-49F3-8C37-AEC3D05AD6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78" y="1901536"/>
            <a:ext cx="4495222" cy="3659292"/>
          </a:xfrm>
          <a:prstGeom prst="rect">
            <a:avLst/>
          </a:prstGeom>
        </p:spPr>
        <p:txBody>
          <a:bodyPr>
            <a:noAutofit/>
          </a:bodyPr>
          <a:lstStyle>
            <a:lvl1pPr marL="179388" indent="-179388">
              <a:buFontTx/>
              <a:buBlip>
                <a:blip r:embed="rId4"/>
              </a:buBlip>
              <a:tabLst>
                <a:tab pos="179388" algn="l"/>
              </a:tabLst>
              <a:defRPr sz="1600"/>
            </a:lvl1pPr>
            <a:lvl2pPr marL="800100" indent="-342900">
              <a:buFontTx/>
              <a:buBlip>
                <a:blip r:embed="rId5"/>
              </a:buBlip>
              <a:defRPr/>
            </a:lvl2pPr>
            <a:lvl4pPr marL="1371600" indent="0">
              <a:buNone/>
              <a:defRPr/>
            </a:lvl4pPr>
            <a:lvl9pPr marL="3657600" indent="0">
              <a:buNone/>
              <a:defRPr/>
            </a:lvl9pPr>
          </a:lstStyle>
          <a:p>
            <a:pPr lvl="0"/>
            <a:r>
              <a:rPr lang="fr-FR" dirty="0"/>
              <a:t>Corps de texte</a:t>
            </a:r>
          </a:p>
          <a:p>
            <a:pPr lvl="1"/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26E65096-7876-4BCC-944B-49F57D1786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6483" y="900000"/>
            <a:ext cx="3600000" cy="4308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SUJET 1</a:t>
            </a:r>
          </a:p>
        </p:txBody>
      </p:sp>
      <p:sp>
        <p:nvSpPr>
          <p:cNvPr id="23" name="Espace réservé du texte 19">
            <a:extLst>
              <a:ext uri="{FF2B5EF4-FFF2-40B4-BE49-F238E27FC236}">
                <a16:creationId xmlns:a16="http://schemas.microsoft.com/office/drawing/2014/main" id="{222F5551-6844-4381-BF91-B1A936DFBC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5395" y="4091046"/>
            <a:ext cx="3600000" cy="4308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SUJET 2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0FD88440-F4D2-423D-89B0-72297DD842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15395" y="1719670"/>
            <a:ext cx="3600000" cy="145287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FontTx/>
              <a:buBlip>
                <a:blip r:embed="rId6"/>
              </a:buBlip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Corps de texte</a:t>
            </a:r>
          </a:p>
          <a:p>
            <a:pPr lvl="0"/>
            <a:r>
              <a:rPr lang="fr-FR" dirty="0"/>
              <a:t>Corps de texte</a:t>
            </a:r>
          </a:p>
        </p:txBody>
      </p:sp>
      <p:sp>
        <p:nvSpPr>
          <p:cNvPr id="28" name="Espace réservé du texte 26">
            <a:extLst>
              <a:ext uri="{FF2B5EF4-FFF2-40B4-BE49-F238E27FC236}">
                <a16:creationId xmlns:a16="http://schemas.microsoft.com/office/drawing/2014/main" id="{252A8341-E7B2-4FFD-BF70-953D8DA658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94168" y="4892214"/>
            <a:ext cx="3600000" cy="146414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FontTx/>
              <a:buBlip>
                <a:blip r:embed="rId6"/>
              </a:buBlip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Corps de texte</a:t>
            </a:r>
          </a:p>
          <a:p>
            <a:pPr lvl="0"/>
            <a:r>
              <a:rPr lang="fr-FR" dirty="0"/>
              <a:t>Corps de texte</a:t>
            </a:r>
          </a:p>
        </p:txBody>
      </p:sp>
      <p:sp>
        <p:nvSpPr>
          <p:cNvPr id="16" name="Espace réservé du numéro de diapositive 1">
            <a:extLst>
              <a:ext uri="{FF2B5EF4-FFF2-40B4-BE49-F238E27FC236}">
                <a16:creationId xmlns:a16="http://schemas.microsoft.com/office/drawing/2014/main" id="{03D77F29-00F2-4B78-BA00-B5C8C6A753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89872" y="6320315"/>
            <a:ext cx="761709" cy="365125"/>
          </a:xfrm>
        </p:spPr>
        <p:txBody>
          <a:bodyPr/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fld id="{52BBE56F-5A3C-431D-ACBA-7F0D6B6C513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680D84A-165E-4EB5-86AE-D0A1C12DF2A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6450" y="172559"/>
            <a:ext cx="243556" cy="38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70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2F2F4C5-440E-4DAB-BE51-A004DE25C76E}"/>
              </a:ext>
            </a:extLst>
          </p:cNvPr>
          <p:cNvSpPr txBox="1">
            <a:spLocks/>
          </p:cNvSpPr>
          <p:nvPr userDrawn="1"/>
        </p:nvSpPr>
        <p:spPr>
          <a:xfrm>
            <a:off x="6095999" y="1"/>
            <a:ext cx="6096003" cy="6857998"/>
          </a:xfrm>
          <a:prstGeom prst="rect">
            <a:avLst/>
          </a:prstGeom>
          <a:solidFill>
            <a:srgbClr val="00206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b="1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>
              <a:buNone/>
            </a:pPr>
            <a:endParaRPr lang="fr-FR" sz="2000" b="1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>
              <a:buNone/>
            </a:pPr>
            <a:endParaRPr lang="fr-FR" sz="2000" b="1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500ADCF-AFC1-4E9F-BAF0-DEC89A150D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7" y="-21813"/>
            <a:ext cx="3415445" cy="687981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CB26F22-B5DD-4998-9436-12E6DD52C1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4169" y="6147755"/>
            <a:ext cx="356647" cy="710246"/>
          </a:xfrm>
          <a:prstGeom prst="rect">
            <a:avLst/>
          </a:prstGeom>
        </p:spPr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B262781-CCD8-44A1-9232-E3EB6E9A15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900000"/>
            <a:ext cx="4500000" cy="4308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6B0A262-9BD5-49F3-8C37-AEC3D05AD6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78" y="1794486"/>
            <a:ext cx="4495222" cy="3659292"/>
          </a:xfrm>
          <a:prstGeom prst="rect">
            <a:avLst/>
          </a:prstGeom>
        </p:spPr>
        <p:txBody>
          <a:bodyPr>
            <a:noAutofit/>
          </a:bodyPr>
          <a:lstStyle>
            <a:lvl1pPr marL="179388" indent="-179388">
              <a:buFontTx/>
              <a:buBlip>
                <a:blip r:embed="rId4"/>
              </a:buBlip>
              <a:tabLst>
                <a:tab pos="179388" algn="l"/>
              </a:tabLst>
              <a:defRPr sz="1600"/>
            </a:lvl1pPr>
            <a:lvl2pPr marL="800100" indent="-342900">
              <a:buFontTx/>
              <a:buBlip>
                <a:blip r:embed="rId5"/>
              </a:buBlip>
              <a:defRPr/>
            </a:lvl2pPr>
            <a:lvl4pPr marL="1371600" indent="0">
              <a:buNone/>
              <a:defRPr/>
            </a:lvl4pPr>
            <a:lvl9pPr marL="3657600" indent="0">
              <a:buNone/>
              <a:defRPr/>
            </a:lvl9pPr>
          </a:lstStyle>
          <a:p>
            <a:pPr lvl="0"/>
            <a:r>
              <a:rPr lang="fr-FR" dirty="0"/>
              <a:t>Corps de texte</a:t>
            </a:r>
          </a:p>
          <a:p>
            <a:pPr lvl="1"/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26E65096-7876-4BCC-944B-49F57D1786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6483" y="900000"/>
            <a:ext cx="3600000" cy="4308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SUJET 1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0FD88440-F4D2-423D-89B0-72297DD842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15395" y="1794486"/>
            <a:ext cx="3600000" cy="365929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FontTx/>
              <a:buBlip>
                <a:blip r:embed="rId6"/>
              </a:buBlip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Corps de texte</a:t>
            </a:r>
          </a:p>
          <a:p>
            <a:pPr lvl="0"/>
            <a:r>
              <a:rPr lang="fr-FR" dirty="0"/>
              <a:t>Corps de texte</a:t>
            </a:r>
          </a:p>
        </p:txBody>
      </p:sp>
      <p:sp>
        <p:nvSpPr>
          <p:cNvPr id="16" name="Espace réservé du numéro de diapositive 1">
            <a:extLst>
              <a:ext uri="{FF2B5EF4-FFF2-40B4-BE49-F238E27FC236}">
                <a16:creationId xmlns:a16="http://schemas.microsoft.com/office/drawing/2014/main" id="{03D77F29-00F2-4B78-BA00-B5C8C6A753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89872" y="6320315"/>
            <a:ext cx="761709" cy="365125"/>
          </a:xfrm>
        </p:spPr>
        <p:txBody>
          <a:bodyPr/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fld id="{52BBE56F-5A3C-431D-ACBA-7F0D6B6C513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680D84A-165E-4EB5-86AE-D0A1C12DF2A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6450" y="172559"/>
            <a:ext cx="243556" cy="38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6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51A5083-995A-4B7D-90A8-D067A402C614}"/>
              </a:ext>
            </a:extLst>
          </p:cNvPr>
          <p:cNvSpPr txBox="1">
            <a:spLocks/>
          </p:cNvSpPr>
          <p:nvPr userDrawn="1"/>
        </p:nvSpPr>
        <p:spPr>
          <a:xfrm>
            <a:off x="6095999" y="3428999"/>
            <a:ext cx="6096003" cy="342900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b="1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>
              <a:buNone/>
            </a:pPr>
            <a:endParaRPr lang="fr-FR" sz="2000" b="1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>
              <a:buNone/>
            </a:pP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2F2F4C5-440E-4DAB-BE51-A004DE25C76E}"/>
              </a:ext>
            </a:extLst>
          </p:cNvPr>
          <p:cNvSpPr txBox="1">
            <a:spLocks/>
          </p:cNvSpPr>
          <p:nvPr userDrawn="1"/>
        </p:nvSpPr>
        <p:spPr>
          <a:xfrm>
            <a:off x="6095999" y="1"/>
            <a:ext cx="6096003" cy="3429000"/>
          </a:xfrm>
          <a:prstGeom prst="rect">
            <a:avLst/>
          </a:prstGeom>
          <a:solidFill>
            <a:srgbClr val="00206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b="1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>
              <a:buNone/>
            </a:pPr>
            <a:endParaRPr lang="fr-FR" sz="2000" b="1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>
              <a:buNone/>
            </a:pPr>
            <a:endParaRPr lang="fr-FR" sz="2000" b="1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500ADCF-AFC1-4E9F-BAF0-DEC89A150D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7" y="-21813"/>
            <a:ext cx="3415445" cy="687981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CB26F22-B5DD-4998-9436-12E6DD52C1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4169" y="6147755"/>
            <a:ext cx="356647" cy="710246"/>
          </a:xfrm>
          <a:prstGeom prst="rect">
            <a:avLst/>
          </a:prstGeom>
        </p:spPr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B262781-CCD8-44A1-9232-E3EB6E9A15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900000"/>
            <a:ext cx="4500000" cy="4308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6B0A262-9BD5-49F3-8C37-AEC3D05AD6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78" y="1901536"/>
            <a:ext cx="4495222" cy="3659292"/>
          </a:xfrm>
          <a:prstGeom prst="rect">
            <a:avLst/>
          </a:prstGeom>
        </p:spPr>
        <p:txBody>
          <a:bodyPr>
            <a:noAutofit/>
          </a:bodyPr>
          <a:lstStyle>
            <a:lvl1pPr marL="179388" indent="-179388">
              <a:buFontTx/>
              <a:buBlip>
                <a:blip r:embed="rId4"/>
              </a:buBlip>
              <a:tabLst>
                <a:tab pos="179388" algn="l"/>
              </a:tabLst>
              <a:defRPr sz="1600"/>
            </a:lvl1pPr>
            <a:lvl2pPr marL="800100" indent="-342900">
              <a:buFontTx/>
              <a:buBlip>
                <a:blip r:embed="rId5"/>
              </a:buBlip>
              <a:defRPr/>
            </a:lvl2pPr>
            <a:lvl4pPr marL="1371600" indent="0">
              <a:buNone/>
              <a:defRPr/>
            </a:lvl4pPr>
            <a:lvl9pPr marL="3657600" indent="0">
              <a:buNone/>
              <a:defRPr/>
            </a:lvl9pPr>
          </a:lstStyle>
          <a:p>
            <a:pPr lvl="0"/>
            <a:r>
              <a:rPr lang="fr-FR" dirty="0"/>
              <a:t>Corps de texte</a:t>
            </a:r>
          </a:p>
          <a:p>
            <a:pPr lvl="1"/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26E65096-7876-4BCC-944B-49F57D1786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6483" y="900000"/>
            <a:ext cx="3600000" cy="4308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SUJET 1</a:t>
            </a:r>
          </a:p>
        </p:txBody>
      </p:sp>
      <p:sp>
        <p:nvSpPr>
          <p:cNvPr id="23" name="Espace réservé du texte 19">
            <a:extLst>
              <a:ext uri="{FF2B5EF4-FFF2-40B4-BE49-F238E27FC236}">
                <a16:creationId xmlns:a16="http://schemas.microsoft.com/office/drawing/2014/main" id="{222F5551-6844-4381-BF91-B1A936DFBC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5395" y="4091046"/>
            <a:ext cx="3600000" cy="4308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SUJET 2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0FD88440-F4D2-423D-89B0-72297DD842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15395" y="1719670"/>
            <a:ext cx="3600000" cy="145287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FontTx/>
              <a:buBlip>
                <a:blip r:embed="rId6"/>
              </a:buBlip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Corps de texte</a:t>
            </a:r>
          </a:p>
          <a:p>
            <a:pPr lvl="0"/>
            <a:r>
              <a:rPr lang="fr-FR" dirty="0"/>
              <a:t>Corps de texte</a:t>
            </a:r>
          </a:p>
        </p:txBody>
      </p:sp>
      <p:sp>
        <p:nvSpPr>
          <p:cNvPr id="28" name="Espace réservé du texte 26">
            <a:extLst>
              <a:ext uri="{FF2B5EF4-FFF2-40B4-BE49-F238E27FC236}">
                <a16:creationId xmlns:a16="http://schemas.microsoft.com/office/drawing/2014/main" id="{252A8341-E7B2-4FFD-BF70-953D8DA658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94168" y="4892214"/>
            <a:ext cx="3600000" cy="146414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FontTx/>
              <a:buBlip>
                <a:blip r:embed="rId6"/>
              </a:buBlip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Corps de texte</a:t>
            </a:r>
          </a:p>
          <a:p>
            <a:pPr lvl="0"/>
            <a:r>
              <a:rPr lang="fr-FR" dirty="0"/>
              <a:t>Corps de texte</a:t>
            </a:r>
          </a:p>
        </p:txBody>
      </p:sp>
      <p:sp>
        <p:nvSpPr>
          <p:cNvPr id="16" name="Espace réservé du numéro de diapositive 1">
            <a:extLst>
              <a:ext uri="{FF2B5EF4-FFF2-40B4-BE49-F238E27FC236}">
                <a16:creationId xmlns:a16="http://schemas.microsoft.com/office/drawing/2014/main" id="{03D77F29-00F2-4B78-BA00-B5C8C6A753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89872" y="6320315"/>
            <a:ext cx="761709" cy="365125"/>
          </a:xfrm>
        </p:spPr>
        <p:txBody>
          <a:bodyPr/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fld id="{52BBE56F-5A3C-431D-ACBA-7F0D6B6C513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680D84A-165E-4EB5-86AE-D0A1C12DF2A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6450" y="172559"/>
            <a:ext cx="243556" cy="38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7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3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6019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Multi-line title for your presentation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SUBTITLE - blue chip</a:t>
            </a:r>
          </a:p>
          <a:p>
            <a:pPr lvl="1"/>
            <a:r>
              <a:rPr lang="fr-FR" dirty="0"/>
              <a:t>Orange chip</a:t>
            </a:r>
          </a:p>
          <a:p>
            <a:pPr lvl="2"/>
            <a:r>
              <a:rPr lang="fr-FR" dirty="0"/>
              <a:t>Turquoise chip</a:t>
            </a:r>
          </a:p>
          <a:p>
            <a:pPr lvl="3"/>
            <a:r>
              <a:rPr lang="fr-FR" dirty="0"/>
              <a:t>White chip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3651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BE56F-5A3C-431D-ACBA-7F0D6B6C51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18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6" r:id="rId3"/>
    <p:sldLayoutId id="2147483739" r:id="rId4"/>
    <p:sldLayoutId id="2147483740" r:id="rId5"/>
    <p:sldLayoutId id="2147483734" r:id="rId6"/>
    <p:sldLayoutId id="2147483702" r:id="rId7"/>
    <p:sldLayoutId id="2147483750" r:id="rId8"/>
    <p:sldLayoutId id="2147483751" r:id="rId9"/>
    <p:sldLayoutId id="2147483741" r:id="rId10"/>
    <p:sldLayoutId id="2147483743" r:id="rId11"/>
    <p:sldLayoutId id="2147483703" r:id="rId12"/>
    <p:sldLayoutId id="2147483745" r:id="rId13"/>
    <p:sldLayoutId id="2147483732" r:id="rId14"/>
    <p:sldLayoutId id="2147483747" r:id="rId15"/>
    <p:sldLayoutId id="2147483690" r:id="rId16"/>
    <p:sldLayoutId id="2147483733" r:id="rId17"/>
    <p:sldLayoutId id="2147483692" r:id="rId18"/>
    <p:sldLayoutId id="2147483693" r:id="rId19"/>
    <p:sldLayoutId id="2147483694" r:id="rId20"/>
    <p:sldLayoutId id="2147483695" r:id="rId21"/>
    <p:sldLayoutId id="2147483731" r:id="rId22"/>
    <p:sldLayoutId id="2147483735" r:id="rId23"/>
    <p:sldLayoutId id="2147483696" r:id="rId24"/>
    <p:sldLayoutId id="2147483697" r:id="rId25"/>
    <p:sldLayoutId id="2147483698" r:id="rId26"/>
    <p:sldLayoutId id="2147483699" r:id="rId27"/>
    <p:sldLayoutId id="2147483749" r:id="rId28"/>
    <p:sldLayoutId id="2147483689" r:id="rId29"/>
    <p:sldLayoutId id="2147483691" r:id="rId30"/>
    <p:sldLayoutId id="2147483752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Gadugi" panose="020B0502040204020203" pitchFamily="34" charset="0"/>
          <a:ea typeface="Gadugi" panose="020B0502040204020203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33"/>
        </a:buBlip>
        <a:defRPr sz="16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4"/>
        </a:buBlip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5"/>
        </a:buBlip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6"/>
        </a:buBlip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2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1.png"/><Relationship Id="rId2" Type="http://schemas.openxmlformats.org/officeDocument/2006/relationships/image" Target="../media/image81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jpeg"/><Relationship Id="rId10" Type="http://schemas.openxmlformats.org/officeDocument/2006/relationships/image" Target="../media/image104.png"/><Relationship Id="rId4" Type="http://schemas.openxmlformats.org/officeDocument/2006/relationships/image" Target="../media/image98.jpeg"/><Relationship Id="rId9" Type="http://schemas.openxmlformats.org/officeDocument/2006/relationships/image" Target="../media/image10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13" Type="http://schemas.openxmlformats.org/officeDocument/2006/relationships/image" Target="../media/image119.png"/><Relationship Id="rId18" Type="http://schemas.openxmlformats.org/officeDocument/2006/relationships/image" Target="../media/image122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17" Type="http://schemas.openxmlformats.org/officeDocument/2006/relationships/image" Target="../media/image99.jpeg"/><Relationship Id="rId2" Type="http://schemas.openxmlformats.org/officeDocument/2006/relationships/image" Target="../media/image108.png"/><Relationship Id="rId16" Type="http://schemas.openxmlformats.org/officeDocument/2006/relationships/image" Target="../media/image9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5" Type="http://schemas.openxmlformats.org/officeDocument/2006/relationships/image" Target="../media/image121.jpeg"/><Relationship Id="rId10" Type="http://schemas.openxmlformats.org/officeDocument/2006/relationships/image" Target="../media/image116.png"/><Relationship Id="rId19" Type="http://schemas.openxmlformats.org/officeDocument/2006/relationships/image" Target="../media/image123.png"/><Relationship Id="rId4" Type="http://schemas.openxmlformats.org/officeDocument/2006/relationships/image" Target="../media/image110.png"/><Relationship Id="rId9" Type="http://schemas.openxmlformats.org/officeDocument/2006/relationships/image" Target="../media/image115.jpeg"/><Relationship Id="rId14" Type="http://schemas.openxmlformats.org/officeDocument/2006/relationships/image" Target="../media/image1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5.png"/><Relationship Id="rId5" Type="http://schemas.openxmlformats.org/officeDocument/2006/relationships/hyperlink" Target="mailto:vmartin@DetConsultants.com" TargetMode="External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sv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" Type="http://schemas.openxmlformats.org/officeDocument/2006/relationships/image" Target="../media/image55.svg"/><Relationship Id="rId21" Type="http://schemas.openxmlformats.org/officeDocument/2006/relationships/image" Target="../media/image73.png"/><Relationship Id="rId7" Type="http://schemas.openxmlformats.org/officeDocument/2006/relationships/image" Target="../media/image59.svg"/><Relationship Id="rId12" Type="http://schemas.openxmlformats.org/officeDocument/2006/relationships/image" Target="../media/image64.png"/><Relationship Id="rId17" Type="http://schemas.openxmlformats.org/officeDocument/2006/relationships/image" Target="../media/image69.jpeg"/><Relationship Id="rId25" Type="http://schemas.openxmlformats.org/officeDocument/2006/relationships/image" Target="../media/image77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8.png"/><Relationship Id="rId11" Type="http://schemas.openxmlformats.org/officeDocument/2006/relationships/image" Target="../media/image63.svg"/><Relationship Id="rId24" Type="http://schemas.openxmlformats.org/officeDocument/2006/relationships/image" Target="../media/image76.png"/><Relationship Id="rId5" Type="http://schemas.openxmlformats.org/officeDocument/2006/relationships/image" Target="../media/image57.sv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28" Type="http://schemas.openxmlformats.org/officeDocument/2006/relationships/image" Target="../media/image80.jpeg"/><Relationship Id="rId10" Type="http://schemas.openxmlformats.org/officeDocument/2006/relationships/image" Target="../media/image62.png"/><Relationship Id="rId19" Type="http://schemas.openxmlformats.org/officeDocument/2006/relationships/image" Target="../media/image71.jpeg"/><Relationship Id="rId4" Type="http://schemas.openxmlformats.org/officeDocument/2006/relationships/image" Target="../media/image56.png"/><Relationship Id="rId9" Type="http://schemas.openxmlformats.org/officeDocument/2006/relationships/image" Target="../media/image61.svg"/><Relationship Id="rId14" Type="http://schemas.openxmlformats.org/officeDocument/2006/relationships/image" Target="../media/image66.png"/><Relationship Id="rId22" Type="http://schemas.openxmlformats.org/officeDocument/2006/relationships/image" Target="../media/image74.jpeg"/><Relationship Id="rId27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7DB001-D86A-48DD-90CA-5F2ABEEB5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31383"/>
            <a:ext cx="8358050" cy="1670050"/>
          </a:xfrm>
        </p:spPr>
        <p:txBody>
          <a:bodyPr/>
          <a:lstStyle/>
          <a:p>
            <a:r>
              <a:rPr lang="fr-FR" dirty="0" err="1"/>
              <a:t>Navigating</a:t>
            </a:r>
            <a:r>
              <a:rPr lang="fr-FR" dirty="0"/>
              <a:t> and </a:t>
            </a:r>
            <a:r>
              <a:rPr lang="fr-FR" dirty="0" err="1"/>
              <a:t>benefiting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European</a:t>
            </a:r>
            <a:r>
              <a:rPr lang="fr-FR" dirty="0"/>
              <a:t> public </a:t>
            </a:r>
            <a:r>
              <a:rPr lang="fr-FR" dirty="0" err="1"/>
              <a:t>funding</a:t>
            </a:r>
            <a:endParaRPr lang="fr-FR" dirty="0"/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B1A3366E-5CBF-42B3-881E-05FDA4049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31E0-ED51-4EF6-8342-212B0970167F}" type="datetime4">
              <a:rPr lang="fr-FR" smtClean="0"/>
              <a:t>16 septembre 2024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D40A028-F7F2-568E-C05A-C52B7E67C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55574" y="5073981"/>
            <a:ext cx="2207078" cy="135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6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126BB5-A0F5-4BA7-AE15-11DC7CAA0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83" y="173830"/>
            <a:ext cx="10760710" cy="1325563"/>
          </a:xfrm>
        </p:spPr>
        <p:txBody>
          <a:bodyPr/>
          <a:lstStyle/>
          <a:p>
            <a:r>
              <a:rPr lang="fr-FR" dirty="0"/>
              <a:t>1- </a:t>
            </a:r>
            <a:r>
              <a:rPr lang="en-US" u="sng" dirty="0"/>
              <a:t>Looking for the right call(s) for proposals according to your R&amp;D and industrial roadmap</a:t>
            </a:r>
            <a:br>
              <a:rPr lang="en-US" u="sng" dirty="0"/>
            </a:br>
            <a:endParaRPr lang="fr-FR" u="sng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5749483-5A1B-4B9F-9E8C-ADAA0AA0CAB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2BBE56F-5A3C-431D-ACBA-7F0D6B6C5134}" type="slidenum">
              <a:rPr lang="fr-FR" smtClean="0"/>
              <a:t>10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35BCD64-B9E3-47AE-A536-D376B27269CC}"/>
              </a:ext>
            </a:extLst>
          </p:cNvPr>
          <p:cNvSpPr txBox="1">
            <a:spLocks/>
          </p:cNvSpPr>
          <p:nvPr/>
        </p:nvSpPr>
        <p:spPr>
          <a:xfrm>
            <a:off x="563370" y="1061045"/>
            <a:ext cx="9642764" cy="495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r>
              <a:rPr lang="fr-FR" sz="2400" dirty="0" err="1">
                <a:solidFill>
                  <a:schemeClr val="accent3"/>
                </a:solidFill>
              </a:rPr>
              <a:t>Ask</a:t>
            </a:r>
            <a:r>
              <a:rPr lang="fr-FR" sz="2400" dirty="0">
                <a:solidFill>
                  <a:schemeClr val="accent3"/>
                </a:solidFill>
              </a:rPr>
              <a:t> </a:t>
            </a:r>
            <a:r>
              <a:rPr lang="fr-FR" sz="2400" dirty="0" err="1">
                <a:solidFill>
                  <a:schemeClr val="accent3"/>
                </a:solidFill>
              </a:rPr>
              <a:t>yourself</a:t>
            </a:r>
            <a:r>
              <a:rPr lang="fr-FR" sz="2400" dirty="0">
                <a:solidFill>
                  <a:schemeClr val="accent3"/>
                </a:solidFill>
              </a:rPr>
              <a:t> the right questions to target the right financing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681ACB9-A062-41B1-BC5F-5D347AE389AA}"/>
              </a:ext>
            </a:extLst>
          </p:cNvPr>
          <p:cNvSpPr txBox="1"/>
          <p:nvPr/>
        </p:nvSpPr>
        <p:spPr>
          <a:xfrm>
            <a:off x="5705905" y="1932334"/>
            <a:ext cx="55317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100">
              <a:spcBef>
                <a:spcPts val="1800"/>
              </a:spcBef>
            </a:pPr>
            <a:r>
              <a:rPr lang="fr-FR" dirty="0">
                <a:solidFill>
                  <a:schemeClr val="accent2"/>
                </a:solidFill>
              </a:rPr>
              <a:t>Level of </a:t>
            </a:r>
            <a:r>
              <a:rPr lang="fr-FR" dirty="0" err="1">
                <a:solidFill>
                  <a:schemeClr val="accent2"/>
                </a:solidFill>
              </a:rPr>
              <a:t>equity</a:t>
            </a:r>
            <a:r>
              <a:rPr lang="fr-FR" dirty="0">
                <a:solidFill>
                  <a:schemeClr val="accent2"/>
                </a:solidFill>
              </a:rPr>
              <a:t>?</a:t>
            </a:r>
          </a:p>
          <a:p>
            <a:pPr marL="89100">
              <a:spcBef>
                <a:spcPts val="1800"/>
              </a:spcBef>
            </a:pPr>
            <a:r>
              <a:rPr lang="fr-FR" dirty="0">
                <a:solidFill>
                  <a:schemeClr val="accent2"/>
                </a:solidFill>
              </a:rPr>
              <a:t>Status and nationality of supporting company?</a:t>
            </a:r>
          </a:p>
          <a:p>
            <a:pPr marL="89100">
              <a:spcBef>
                <a:spcPts val="1800"/>
              </a:spcBef>
            </a:pP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1CA8FD-57CA-4C17-9164-26EE348DCB8A}"/>
              </a:ext>
            </a:extLst>
          </p:cNvPr>
          <p:cNvSpPr/>
          <p:nvPr/>
        </p:nvSpPr>
        <p:spPr>
          <a:xfrm>
            <a:off x="8975550" y="4006714"/>
            <a:ext cx="2769736" cy="785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solidFill>
                  <a:schemeClr val="accent2"/>
                </a:solidFill>
              </a:rPr>
              <a:t>Single </a:t>
            </a:r>
            <a:r>
              <a:rPr lang="fr-FR" sz="1600" dirty="0" err="1">
                <a:solidFill>
                  <a:schemeClr val="accent2"/>
                </a:solidFill>
              </a:rPr>
              <a:t>partner</a:t>
            </a:r>
            <a:r>
              <a:rPr lang="fr-FR" sz="1600" dirty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solidFill>
                  <a:schemeClr val="accent2"/>
                </a:solidFill>
              </a:rPr>
              <a:t>Collaborative </a:t>
            </a:r>
            <a:r>
              <a:rPr lang="fr-FR" sz="1600" i="1" dirty="0">
                <a:solidFill>
                  <a:schemeClr val="accent2"/>
                </a:solidFill>
              </a:rPr>
              <a:t>(partners?)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69DD5C-BA5B-4F55-9677-4C97B2D9E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66483">
            <a:off x="8312916" y="4258363"/>
            <a:ext cx="688677" cy="68867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3A780C4-AF50-4BD1-A35C-AD5F27065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074423" flipH="1">
            <a:off x="8335129" y="4022473"/>
            <a:ext cx="688677" cy="68867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1252B18-6FB2-4AF6-8223-E82E5991F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065934">
            <a:off x="8278969" y="5797064"/>
            <a:ext cx="688677" cy="68867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D6F7F10-F187-4DE0-8E0F-149D2CCFD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693066" flipH="1">
            <a:off x="8290549" y="5539908"/>
            <a:ext cx="688677" cy="68867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07A8477-5AD7-4F53-A610-3228D69D9CD0}"/>
              </a:ext>
            </a:extLst>
          </p:cNvPr>
          <p:cNvSpPr/>
          <p:nvPr/>
        </p:nvSpPr>
        <p:spPr>
          <a:xfrm>
            <a:off x="8944969" y="5559940"/>
            <a:ext cx="2887860" cy="785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solidFill>
                  <a:schemeClr val="accent2"/>
                </a:solidFill>
              </a:rPr>
              <a:t>R&amp;D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solidFill>
                  <a:schemeClr val="accent2"/>
                </a:solidFill>
              </a:rPr>
              <a:t>Industrial investments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F6C63CC-65EC-8B98-85A2-407F1859B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256" y="3346169"/>
            <a:ext cx="385157" cy="38515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7C1485E-6B82-AB7C-DEA1-CD2B37974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256" y="2383564"/>
            <a:ext cx="385157" cy="38515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301A8335-2F80-232E-F421-1C91ADDCB7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256" y="3897607"/>
            <a:ext cx="385157" cy="385157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923111C5-F21B-6CD9-2EBF-F6D39146F8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256" y="4395255"/>
            <a:ext cx="385156" cy="385156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2D5B61A6-96BC-D7CE-0C1B-08BF99DFB5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256" y="4883937"/>
            <a:ext cx="385156" cy="385156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6D5BA3B3-1CAD-7388-174E-688387CC5C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257" y="5381585"/>
            <a:ext cx="385155" cy="385155"/>
          </a:xfrm>
          <a:prstGeom prst="rect">
            <a:avLst/>
          </a:prstGeom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id="{A1FB57A7-295B-D2C2-AFFE-81B7A8CF85ED}"/>
              </a:ext>
            </a:extLst>
          </p:cNvPr>
          <p:cNvGrpSpPr/>
          <p:nvPr/>
        </p:nvGrpSpPr>
        <p:grpSpPr>
          <a:xfrm>
            <a:off x="5124257" y="6417364"/>
            <a:ext cx="385155" cy="365125"/>
            <a:chOff x="5008349" y="6255407"/>
            <a:chExt cx="451191" cy="451191"/>
          </a:xfrm>
        </p:grpSpPr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3241D275-1F7F-A3C6-071F-3BEA6B4F3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349" y="6255407"/>
              <a:ext cx="451191" cy="451191"/>
            </a:xfrm>
            <a:prstGeom prst="rect">
              <a:avLst/>
            </a:prstGeom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64560506-73B8-A36D-ABE2-95D7D979D2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45" t="8390" r="29550" b="48199"/>
            <a:stretch/>
          </p:blipFill>
          <p:spPr>
            <a:xfrm>
              <a:off x="5139008" y="6361991"/>
              <a:ext cx="165915" cy="169224"/>
            </a:xfrm>
            <a:prstGeom prst="rect">
              <a:avLst/>
            </a:prstGeom>
          </p:spPr>
        </p:pic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24DFB404-6C22-7EE5-C9BE-E686A4D25B1F}"/>
              </a:ext>
            </a:extLst>
          </p:cNvPr>
          <p:cNvGrpSpPr/>
          <p:nvPr/>
        </p:nvGrpSpPr>
        <p:grpSpPr>
          <a:xfrm>
            <a:off x="5124257" y="5902765"/>
            <a:ext cx="385155" cy="365125"/>
            <a:chOff x="5008348" y="5631014"/>
            <a:chExt cx="451191" cy="451191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6E982B30-7E9A-9531-76B0-2B8F36F08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08348" y="5631014"/>
              <a:ext cx="451191" cy="451191"/>
            </a:xfrm>
            <a:prstGeom prst="rect">
              <a:avLst/>
            </a:prstGeom>
          </p:spPr>
        </p:pic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5A304EDC-7D03-C95F-0D4C-52E5470126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45" t="8390" r="29550" b="48199"/>
            <a:stretch/>
          </p:blipFill>
          <p:spPr>
            <a:xfrm>
              <a:off x="5033785" y="5921651"/>
              <a:ext cx="143607" cy="146471"/>
            </a:xfrm>
            <a:prstGeom prst="rect">
              <a:avLst/>
            </a:prstGeom>
          </p:spPr>
        </p:pic>
      </p:grp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01B2AEEA-054C-FC8D-AD82-B02CFD2D8DE4}"/>
              </a:ext>
            </a:extLst>
          </p:cNvPr>
          <p:cNvSpPr txBox="1">
            <a:spLocks/>
          </p:cNvSpPr>
          <p:nvPr/>
        </p:nvSpPr>
        <p:spPr>
          <a:xfrm>
            <a:off x="4996229" y="2978656"/>
            <a:ext cx="5449640" cy="5039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12"/>
              </a:buBlip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3"/>
              </a:buBlip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4"/>
              </a:buBlip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5"/>
              </a:buBlip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u="sng" dirty="0"/>
              <a:t>For a specific project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5F1A421E-AF0B-1E47-6E12-617197B68A83}"/>
              </a:ext>
            </a:extLst>
          </p:cNvPr>
          <p:cNvSpPr txBox="1">
            <a:spLocks/>
          </p:cNvSpPr>
          <p:nvPr/>
        </p:nvSpPr>
        <p:spPr>
          <a:xfrm>
            <a:off x="4998528" y="1442045"/>
            <a:ext cx="5602039" cy="426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12"/>
              </a:buBlip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4"/>
              </a:buBlip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u="sng" dirty="0"/>
              <a:t>At your company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FFC8526-F75D-ECDC-0567-CD171B86E7BC}"/>
              </a:ext>
            </a:extLst>
          </p:cNvPr>
          <p:cNvSpPr txBox="1"/>
          <p:nvPr/>
        </p:nvSpPr>
        <p:spPr>
          <a:xfrm>
            <a:off x="5705905" y="3359164"/>
            <a:ext cx="429764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100">
              <a:spcBef>
                <a:spcPts val="1800"/>
              </a:spcBef>
            </a:pPr>
            <a:r>
              <a:rPr lang="fr-FR" dirty="0">
                <a:solidFill>
                  <a:schemeClr val="accent2"/>
                </a:solidFill>
              </a:rPr>
              <a:t>Project theme and objectives?</a:t>
            </a:r>
          </a:p>
          <a:p>
            <a:pPr marL="89100">
              <a:spcBef>
                <a:spcPts val="1800"/>
              </a:spcBef>
            </a:pPr>
            <a:r>
              <a:rPr lang="fr-FR" dirty="0">
                <a:solidFill>
                  <a:schemeClr val="accent2"/>
                </a:solidFill>
              </a:rPr>
              <a:t>Location?</a:t>
            </a:r>
          </a:p>
          <a:p>
            <a:pPr marL="89100">
              <a:spcBef>
                <a:spcPts val="1800"/>
              </a:spcBef>
            </a:pPr>
            <a:r>
              <a:rPr lang="fr-FR" dirty="0">
                <a:solidFill>
                  <a:schemeClr val="accent2"/>
                </a:solidFill>
              </a:rPr>
              <a:t>Carrying arrangements</a:t>
            </a:r>
          </a:p>
          <a:p>
            <a:pPr marL="89100">
              <a:spcBef>
                <a:spcPts val="1800"/>
              </a:spcBef>
            </a:pPr>
            <a:r>
              <a:rPr lang="fr-FR" dirty="0">
                <a:solidFill>
                  <a:schemeClr val="accent2"/>
                </a:solidFill>
              </a:rPr>
              <a:t>Project maturity level (TRL)?</a:t>
            </a:r>
          </a:p>
          <a:p>
            <a:pPr marL="89100">
              <a:spcBef>
                <a:spcPts val="1800"/>
              </a:spcBef>
            </a:pPr>
            <a:r>
              <a:rPr lang="fr-FR" dirty="0">
                <a:solidFill>
                  <a:schemeClr val="accent2"/>
                </a:solidFill>
              </a:rPr>
              <a:t>Project duration? Start date?</a:t>
            </a:r>
          </a:p>
          <a:p>
            <a:pPr marL="89100">
              <a:spcBef>
                <a:spcPts val="1800"/>
              </a:spcBef>
            </a:pPr>
            <a:r>
              <a:rPr lang="fr-FR" dirty="0">
                <a:solidFill>
                  <a:schemeClr val="accent2"/>
                </a:solidFill>
              </a:rPr>
              <a:t>Types of expenses?</a:t>
            </a:r>
          </a:p>
          <a:p>
            <a:pPr marL="89100">
              <a:spcBef>
                <a:spcPts val="1800"/>
              </a:spcBef>
            </a:pPr>
            <a:r>
              <a:rPr lang="fr-FR" dirty="0">
                <a:solidFill>
                  <a:schemeClr val="accent2"/>
                </a:solidFill>
              </a:rPr>
              <a:t>Budget? Business plan?</a:t>
            </a: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BB889D-0249-75D6-0179-29F9CBBE5B0A}"/>
              </a:ext>
            </a:extLst>
          </p:cNvPr>
          <p:cNvSpPr/>
          <p:nvPr/>
        </p:nvSpPr>
        <p:spPr>
          <a:xfrm>
            <a:off x="197766" y="1695019"/>
            <a:ext cx="4554436" cy="43230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256393D-1841-6990-E4BA-1ABCAC540A70}"/>
              </a:ext>
            </a:extLst>
          </p:cNvPr>
          <p:cNvSpPr txBox="1"/>
          <p:nvPr/>
        </p:nvSpPr>
        <p:spPr>
          <a:xfrm>
            <a:off x="260368" y="2028555"/>
            <a:ext cx="43991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</a:rPr>
              <a:t>Within the different programs, and under the responsibilities of the operators, calls for proposals are launched by various public and institutional bodies</a:t>
            </a:r>
          </a:p>
          <a:p>
            <a:pPr algn="just"/>
            <a:endParaRPr lang="en-US" dirty="0">
              <a:solidFill>
                <a:schemeClr val="bg1"/>
              </a:solidFill>
            </a:endParaRPr>
          </a:p>
          <a:p>
            <a:pPr algn="just"/>
            <a:r>
              <a:rPr lang="en-US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bg1"/>
                </a:solidFill>
              </a:rPr>
              <a:t> One of these calls for proposals could concern you!</a:t>
            </a:r>
          </a:p>
          <a:p>
            <a:pPr algn="just"/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9E6B38-7C9E-42BA-DBE3-7EE18FFE99DA}"/>
              </a:ext>
            </a:extLst>
          </p:cNvPr>
          <p:cNvSpPr/>
          <p:nvPr/>
        </p:nvSpPr>
        <p:spPr>
          <a:xfrm>
            <a:off x="275418" y="4282765"/>
            <a:ext cx="4399131" cy="1628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B73B48-63BF-85CE-7DCB-CAC87DE37A34}"/>
              </a:ext>
            </a:extLst>
          </p:cNvPr>
          <p:cNvSpPr/>
          <p:nvPr/>
        </p:nvSpPr>
        <p:spPr>
          <a:xfrm>
            <a:off x="1015770" y="4705781"/>
            <a:ext cx="321800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i="0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You need to ask yourself the </a:t>
            </a:r>
            <a:r>
              <a:rPr kumimoji="0" lang="fr-FR" b="1" i="0" strike="noStrike" kern="1200" cap="none" spc="0" normalizeH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right questions in </a:t>
            </a:r>
            <a:r>
              <a:rPr kumimoji="0" lang="fr-FR" i="0" strike="noStrike" kern="1200" cap="none" spc="0" normalizeH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order to target the </a:t>
            </a:r>
            <a:r>
              <a:rPr kumimoji="0" lang="fr-FR" b="1" i="0" strike="noStrike" kern="1200" cap="none" spc="0" normalizeH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right </a:t>
            </a:r>
            <a:r>
              <a:rPr lang="fr-FR" b="1" dirty="0">
                <a:solidFill>
                  <a:srgbClr val="002067"/>
                </a:solidFill>
                <a:latin typeface="Gadugi"/>
              </a:rPr>
              <a:t>call</a:t>
            </a:r>
            <a:r>
              <a:rPr kumimoji="0" lang="fr-FR" b="1" i="0" strike="noStrike" kern="1200" cap="none" spc="0" normalizeH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 </a:t>
            </a:r>
            <a:r>
              <a:rPr kumimoji="0" lang="fr-FR" i="0" strike="noStrike" kern="1200" cap="none" spc="0" normalizeH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for your project.</a:t>
            </a:r>
            <a:endParaRPr kumimoji="0" lang="fr-FR" i="0" strike="noStrike" kern="1200" cap="none" spc="0" normalizeH="0" baseline="0" noProof="0" dirty="0">
              <a:ln>
                <a:noFill/>
              </a:ln>
              <a:solidFill>
                <a:srgbClr val="002067"/>
              </a:solidFill>
              <a:effectLst/>
              <a:uLnTx/>
              <a:uFillTx/>
              <a:latin typeface="Gadugi"/>
              <a:ea typeface="+mn-ea"/>
              <a:cs typeface="+mn-cs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E2BF140-F7DB-D35C-2369-9351B84A87F9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90" y="4287572"/>
            <a:ext cx="595961" cy="680137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032E5A04-D233-4E59-DE2C-5A6C0B607602}"/>
              </a:ext>
            </a:extLst>
          </p:cNvPr>
          <p:cNvGrpSpPr/>
          <p:nvPr/>
        </p:nvGrpSpPr>
        <p:grpSpPr>
          <a:xfrm>
            <a:off x="5124257" y="1950979"/>
            <a:ext cx="385155" cy="365125"/>
            <a:chOff x="5008348" y="5631014"/>
            <a:chExt cx="451191" cy="451191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D9240DC3-EBF2-14CA-DE0D-C27D37318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08348" y="5631014"/>
              <a:ext cx="451191" cy="451191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8C31FCB5-B91E-9B12-9384-F76718C23C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45" t="8390" r="29550" b="48199"/>
            <a:stretch/>
          </p:blipFill>
          <p:spPr>
            <a:xfrm>
              <a:off x="5033785" y="5921651"/>
              <a:ext cx="143607" cy="146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5642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5749483-5A1B-4B9F-9E8C-ADAA0AA0CAB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41409" y="6316721"/>
            <a:ext cx="76170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BBE56F-5A3C-431D-ACBA-7F0D6B6C5134}" type="slidenum">
              <a:rPr kumimoji="0" lang="fr-F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11</a:t>
            </a:fld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dugi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715D1E30-CC00-41C8-A1D0-6711D7BE6A82}"/>
              </a:ext>
            </a:extLst>
          </p:cNvPr>
          <p:cNvGrpSpPr/>
          <p:nvPr/>
        </p:nvGrpSpPr>
        <p:grpSpPr>
          <a:xfrm>
            <a:off x="5829652" y="2188241"/>
            <a:ext cx="252001" cy="3868738"/>
            <a:chOff x="5970000" y="1885164"/>
            <a:chExt cx="252001" cy="3868738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2ADFC231-D0AF-48A5-91B8-EEE43A6B360D}"/>
                </a:ext>
              </a:extLst>
            </p:cNvPr>
            <p:cNvGrpSpPr/>
            <p:nvPr/>
          </p:nvGrpSpPr>
          <p:grpSpPr>
            <a:xfrm rot="16200000">
              <a:off x="5907001" y="3693874"/>
              <a:ext cx="378000" cy="252001"/>
              <a:chOff x="4191000" y="6288923"/>
              <a:chExt cx="378000" cy="252001"/>
            </a:xfrm>
          </p:grpSpPr>
          <p:sp>
            <p:nvSpPr>
              <p:cNvPr id="26" name="Losange 25">
                <a:extLst>
                  <a:ext uri="{FF2B5EF4-FFF2-40B4-BE49-F238E27FC236}">
                    <a16:creationId xmlns:a16="http://schemas.microsoft.com/office/drawing/2014/main" id="{56DD4267-E202-4469-B40A-81EB8100EABB}"/>
                  </a:ext>
                </a:extLst>
              </p:cNvPr>
              <p:cNvSpPr/>
              <p:nvPr/>
            </p:nvSpPr>
            <p:spPr>
              <a:xfrm>
                <a:off x="4191000" y="6288923"/>
                <a:ext cx="252000" cy="252000"/>
              </a:xfrm>
              <a:prstGeom prst="diamond">
                <a:avLst/>
              </a:prstGeom>
              <a:noFill/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dugi"/>
                  <a:ea typeface="+mn-ea"/>
                  <a:cs typeface="+mn-cs"/>
                </a:endParaRPr>
              </a:p>
            </p:txBody>
          </p:sp>
          <p:sp>
            <p:nvSpPr>
              <p:cNvPr id="27" name="Losange 26">
                <a:extLst>
                  <a:ext uri="{FF2B5EF4-FFF2-40B4-BE49-F238E27FC236}">
                    <a16:creationId xmlns:a16="http://schemas.microsoft.com/office/drawing/2014/main" id="{1072622A-B868-4DD3-AD5C-303951AB64DB}"/>
                  </a:ext>
                </a:extLst>
              </p:cNvPr>
              <p:cNvSpPr/>
              <p:nvPr/>
            </p:nvSpPr>
            <p:spPr>
              <a:xfrm>
                <a:off x="4317000" y="6288924"/>
                <a:ext cx="252000" cy="252000"/>
              </a:xfrm>
              <a:prstGeom prst="diamond">
                <a:avLst/>
              </a:prstGeom>
              <a:noFill/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dugi"/>
                  <a:ea typeface="+mn-ea"/>
                  <a:cs typeface="+mn-cs"/>
                </a:endParaRPr>
              </a:p>
            </p:txBody>
          </p:sp>
        </p:grp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45880DBB-8BFF-4145-A706-3AFE4D224B66}"/>
                </a:ext>
              </a:extLst>
            </p:cNvPr>
            <p:cNvCxnSpPr/>
            <p:nvPr/>
          </p:nvCxnSpPr>
          <p:spPr>
            <a:xfrm flipH="1" flipV="1">
              <a:off x="6096000" y="1885164"/>
              <a:ext cx="0" cy="159725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52FEF7ED-EF18-4567-9E83-624DC05FFA75}"/>
                </a:ext>
              </a:extLst>
            </p:cNvPr>
            <p:cNvCxnSpPr/>
            <p:nvPr/>
          </p:nvCxnSpPr>
          <p:spPr>
            <a:xfrm flipH="1" flipV="1">
              <a:off x="6096000" y="4156650"/>
              <a:ext cx="0" cy="159725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re 1">
            <a:extLst>
              <a:ext uri="{FF2B5EF4-FFF2-40B4-BE49-F238E27FC236}">
                <a16:creationId xmlns:a16="http://schemas.microsoft.com/office/drawing/2014/main" id="{887A3E7D-785E-BF3E-CE32-4E692F57CCD3}"/>
              </a:ext>
            </a:extLst>
          </p:cNvPr>
          <p:cNvSpPr txBox="1">
            <a:spLocks/>
          </p:cNvSpPr>
          <p:nvPr/>
        </p:nvSpPr>
        <p:spPr>
          <a:xfrm>
            <a:off x="224283" y="-5464"/>
            <a:ext cx="107607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r>
              <a:rPr lang="fr-FR" dirty="0"/>
              <a:t>2- </a:t>
            </a:r>
            <a:r>
              <a:rPr lang="en-US" sz="2800" u="sng" dirty="0"/>
              <a:t>Anticipate to build consistent projects in regards with public policies and targeted call for proposals specifications</a:t>
            </a:r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F893A5D4-6BC4-9DB7-5C91-388A09622BAD}"/>
              </a:ext>
            </a:extLst>
          </p:cNvPr>
          <p:cNvSpPr txBox="1">
            <a:spLocks/>
          </p:cNvSpPr>
          <p:nvPr/>
        </p:nvSpPr>
        <p:spPr>
          <a:xfrm>
            <a:off x="517650" y="698898"/>
            <a:ext cx="96427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r>
              <a:rPr lang="fr-FR" sz="2400" dirty="0">
                <a:solidFill>
                  <a:schemeClr val="accent3"/>
                </a:solidFill>
              </a:rPr>
              <a:t>Optimize your chances of selection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0BA1E01-FC30-1684-25A9-72CE8776A467}"/>
              </a:ext>
            </a:extLst>
          </p:cNvPr>
          <p:cNvSpPr txBox="1"/>
          <p:nvPr/>
        </p:nvSpPr>
        <p:spPr>
          <a:xfrm>
            <a:off x="225193" y="3223651"/>
            <a:ext cx="5436000" cy="11884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</p:spPr>
        <p:txBody>
          <a:bodyPr wrap="square" lIns="36000" rIns="3600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dugi"/>
                <a:ea typeface="+mn-ea"/>
                <a:cs typeface="+mn-cs"/>
              </a:rPr>
              <a:t>Complementary consortium</a:t>
            </a:r>
          </a:p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dugi"/>
                <a:ea typeface="+mn-ea"/>
                <a:cs typeface="+mn-cs"/>
              </a:rPr>
              <a:t>Precise role, legitimacy and added value of each partner’s expertise and complementarity</a:t>
            </a:r>
            <a:endParaRPr kumimoji="0" lang="fr-FR" sz="1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dug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C610446-71A4-2F2E-ADCA-61DC781F222F}"/>
              </a:ext>
            </a:extLst>
          </p:cNvPr>
          <p:cNvSpPr txBox="1"/>
          <p:nvPr/>
        </p:nvSpPr>
        <p:spPr>
          <a:xfrm>
            <a:off x="225193" y="4495150"/>
            <a:ext cx="5436000" cy="18095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</p:spPr>
        <p:txBody>
          <a:bodyPr wrap="square" lIns="36000" rIns="3600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dugi"/>
                <a:ea typeface="+mn-ea"/>
                <a:cs typeface="+mn-cs"/>
              </a:rPr>
              <a:t>An early application</a:t>
            </a:r>
          </a:p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dugi"/>
                <a:ea typeface="+mn-ea"/>
                <a:cs typeface="+mn-cs"/>
              </a:rPr>
              <a:t>Start your application several weeks/months before the call for proposal deadline 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dugi"/>
                <a:ea typeface="+mn-ea"/>
                <a:cs typeface="+mn-cs"/>
              </a:rPr>
              <a:t>(~6 to 8 weeks for individual projects, and ~4-5 months for European collaborative projects)</a:t>
            </a:r>
            <a:endParaRPr kumimoji="0" lang="fr-FR" sz="14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dugi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88826A7-2D4D-4986-9B47-FB04AA3F9183}"/>
              </a:ext>
            </a:extLst>
          </p:cNvPr>
          <p:cNvSpPr txBox="1"/>
          <p:nvPr/>
        </p:nvSpPr>
        <p:spPr>
          <a:xfrm>
            <a:off x="225193" y="2289888"/>
            <a:ext cx="5436000" cy="87782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</p:spPr>
        <p:txBody>
          <a:bodyPr wrap="square" lIns="36000" rIns="3600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dugi"/>
                <a:ea typeface="+mn-ea"/>
                <a:cs typeface="+mn-cs"/>
              </a:rPr>
              <a:t>A structured project</a:t>
            </a:r>
          </a:p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dugi"/>
                <a:ea typeface="+mn-ea"/>
                <a:cs typeface="+mn-cs"/>
              </a:rPr>
              <a:t>Formalization of a first pre-project</a:t>
            </a:r>
            <a:endParaRPr kumimoji="0" lang="fr-FR" sz="1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dugi"/>
              <a:ea typeface="+mn-ea"/>
              <a:cs typeface="+mn-cs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32EBF39-E4E9-E67D-6639-5E70D3CE7A91}"/>
              </a:ext>
            </a:extLst>
          </p:cNvPr>
          <p:cNvSpPr/>
          <p:nvPr/>
        </p:nvSpPr>
        <p:spPr>
          <a:xfrm>
            <a:off x="1224851" y="1601178"/>
            <a:ext cx="3343276" cy="558006"/>
          </a:xfrm>
          <a:prstGeom prst="roundRect">
            <a:avLst/>
          </a:prstGeom>
          <a:solidFill>
            <a:schemeClr val="accent1"/>
          </a:solidFill>
          <a:ln>
            <a:solidFill>
              <a:srgbClr val="044C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Before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applying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dugi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D43BAB2-51CC-0AEA-2EE5-91DE23476EAB}"/>
              </a:ext>
            </a:extLst>
          </p:cNvPr>
          <p:cNvSpPr txBox="1"/>
          <p:nvPr/>
        </p:nvSpPr>
        <p:spPr>
          <a:xfrm>
            <a:off x="6250112" y="2207120"/>
            <a:ext cx="5436000" cy="11884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txBody>
          <a:bodyPr wrap="square" lIns="36000" rIns="3600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dugi"/>
                <a:ea typeface="+mn-ea"/>
                <a:cs typeface="+mn-cs"/>
              </a:rPr>
              <a:t>Exchanges with the operator</a:t>
            </a:r>
          </a:p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dugi"/>
                <a:ea typeface="+mn-ea"/>
                <a:cs typeface="+mn-cs"/>
              </a:rPr>
              <a:t>Validation of project compliance and its adequacy with the call</a:t>
            </a:r>
            <a:endParaRPr kumimoji="0" lang="fr-FR" sz="1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dugi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E3E0569-EB6E-CA80-941C-97DB0B765C72}"/>
              </a:ext>
            </a:extLst>
          </p:cNvPr>
          <p:cNvSpPr txBox="1"/>
          <p:nvPr/>
        </p:nvSpPr>
        <p:spPr>
          <a:xfrm>
            <a:off x="6250112" y="3438804"/>
            <a:ext cx="5436000" cy="11884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txBody>
          <a:bodyPr wrap="square" lIns="36000" rIns="3600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b="1" dirty="0">
                <a:latin typeface="Gadugi"/>
              </a:rPr>
              <a:t>A strong and complete proposal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dug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dugi"/>
                <a:ea typeface="+mn-ea"/>
                <a:cs typeface="+mn-cs"/>
              </a:rPr>
              <a:t>Relevant and no-frills argumentation, highlighting of key points and coherence of all information</a:t>
            </a:r>
            <a:endParaRPr kumimoji="0" lang="fr-FR" sz="1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dugi"/>
              <a:ea typeface="+mn-ea"/>
              <a:cs typeface="+mn-c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63471D5-7587-07E3-C169-2B9650BCB0D5}"/>
              </a:ext>
            </a:extLst>
          </p:cNvPr>
          <p:cNvSpPr txBox="1"/>
          <p:nvPr/>
        </p:nvSpPr>
        <p:spPr>
          <a:xfrm>
            <a:off x="6250112" y="4671498"/>
            <a:ext cx="5436000" cy="184837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txBody>
          <a:bodyPr wrap="square" lIns="36000" rIns="3600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dugi"/>
                <a:ea typeface="+mn-ea"/>
                <a:cs typeface="+mn-cs"/>
              </a:rPr>
              <a:t>Respect of the call</a:t>
            </a:r>
            <a:r>
              <a:rPr lang="en-US" b="1" dirty="0">
                <a:latin typeface="Gadugi"/>
              </a:rPr>
              <a:t> for proposal specifications and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dugi"/>
                <a:ea typeface="+mn-ea"/>
                <a:cs typeface="+mn-cs"/>
              </a:rPr>
              <a:t> deadline</a:t>
            </a:r>
          </a:p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dugi"/>
                <a:ea typeface="+mn-ea"/>
                <a:cs typeface="+mn-cs"/>
              </a:rPr>
              <a:t>Maximum adequacy between the project and the call and explanation of the elements of the call not taken into account</a:t>
            </a:r>
            <a:endParaRPr kumimoji="0" lang="fr-FR" sz="1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dugi"/>
              <a:ea typeface="+mn-ea"/>
              <a:cs typeface="+mn-cs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F0272696-F0C9-AC0E-87E3-9FEF2F26F2A6}"/>
              </a:ext>
            </a:extLst>
          </p:cNvPr>
          <p:cNvSpPr/>
          <p:nvPr/>
        </p:nvSpPr>
        <p:spPr>
          <a:xfrm>
            <a:off x="7389881" y="1601178"/>
            <a:ext cx="3343276" cy="55800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During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 the application</a:t>
            </a:r>
          </a:p>
        </p:txBody>
      </p:sp>
    </p:spTree>
    <p:extLst>
      <p:ext uri="{BB962C8B-B14F-4D97-AF65-F5344CB8AC3E}">
        <p14:creationId xmlns:p14="http://schemas.microsoft.com/office/powerpoint/2010/main" val="3892768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EC5A4BC-3E49-FB3E-A7DC-4075FB156E2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BBE56F-5A3C-431D-ACBA-7F0D6B6C5134}" type="slidenum">
              <a:rPr kumimoji="0" lang="fr-F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12</a:t>
            </a:fld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dugi"/>
              <a:ea typeface="+mn-ea"/>
              <a:cs typeface="+mn-cs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80A77E6-A59D-AFF7-237B-C8887AEA5A64}"/>
              </a:ext>
            </a:extLst>
          </p:cNvPr>
          <p:cNvSpPr/>
          <p:nvPr/>
        </p:nvSpPr>
        <p:spPr>
          <a:xfrm>
            <a:off x="1028851" y="1609575"/>
            <a:ext cx="2750060" cy="558006"/>
          </a:xfrm>
          <a:prstGeom prst="roundRect">
            <a:avLst/>
          </a:prstGeom>
          <a:solidFill>
            <a:schemeClr val="accent1"/>
          </a:solidFill>
          <a:ln>
            <a:solidFill>
              <a:srgbClr val="044C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Innovative and strategic  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07245B83-0ECB-03F7-A45A-160E4CCEE94C}"/>
              </a:ext>
            </a:extLst>
          </p:cNvPr>
          <p:cNvSpPr/>
          <p:nvPr/>
        </p:nvSpPr>
        <p:spPr>
          <a:xfrm>
            <a:off x="1028851" y="2674365"/>
            <a:ext cx="2750060" cy="558006"/>
          </a:xfrm>
          <a:prstGeom prst="roundRect">
            <a:avLst/>
          </a:prstGeom>
          <a:solidFill>
            <a:schemeClr val="accent1"/>
          </a:solidFill>
          <a:ln>
            <a:solidFill>
              <a:srgbClr val="044C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Collaborative nature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36A251D-96F6-3455-38B6-ADD10653518C}"/>
              </a:ext>
            </a:extLst>
          </p:cNvPr>
          <p:cNvSpPr txBox="1"/>
          <p:nvPr/>
        </p:nvSpPr>
        <p:spPr>
          <a:xfrm>
            <a:off x="4401019" y="1496531"/>
            <a:ext cx="7226205" cy="697142"/>
          </a:xfrm>
          <a:prstGeom prst="roundRect">
            <a:avLst/>
          </a:prstGeom>
          <a:solidFill>
            <a:srgbClr val="EAF3FA"/>
          </a:solidFill>
          <a:ln w="19050">
            <a:noFill/>
          </a:ln>
        </p:spPr>
        <p:txBody>
          <a:bodyPr wrap="square" lIns="36000" rIns="3600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FADBA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FADBA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well-argued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FADBA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innovation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FADBA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(state of the art, benchmark),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FADBA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responding to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FADBA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well-identified challenges not yet met 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3FADBA"/>
              </a:solidFill>
              <a:effectLst/>
              <a:uLnTx/>
              <a:uFillTx/>
              <a:latin typeface="Gadugi"/>
              <a:ea typeface="+mn-ea"/>
              <a:cs typeface="+mn-cs"/>
            </a:endParaRP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2F93E3A5-B615-E00B-D1FA-4A11612B776E}"/>
              </a:ext>
            </a:extLst>
          </p:cNvPr>
          <p:cNvSpPr/>
          <p:nvPr/>
        </p:nvSpPr>
        <p:spPr>
          <a:xfrm>
            <a:off x="1028851" y="5328374"/>
            <a:ext cx="2750060" cy="558006"/>
          </a:xfrm>
          <a:prstGeom prst="roundRect">
            <a:avLst/>
          </a:prstGeom>
          <a:solidFill>
            <a:schemeClr val="accent1"/>
          </a:solidFill>
          <a:ln>
            <a:solidFill>
              <a:srgbClr val="044C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Impacts 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51D3D06B-D7DC-08E4-E562-D7BEE83895AA}"/>
              </a:ext>
            </a:extLst>
          </p:cNvPr>
          <p:cNvSpPr/>
          <p:nvPr/>
        </p:nvSpPr>
        <p:spPr>
          <a:xfrm>
            <a:off x="1028851" y="3833291"/>
            <a:ext cx="2750060" cy="558006"/>
          </a:xfrm>
          <a:prstGeom prst="roundRect">
            <a:avLst/>
          </a:prstGeom>
          <a:solidFill>
            <a:schemeClr val="accent1"/>
          </a:solidFill>
          <a:ln>
            <a:solidFill>
              <a:srgbClr val="044C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Roadmap </a:t>
            </a:r>
          </a:p>
        </p:txBody>
      </p:sp>
      <p:sp>
        <p:nvSpPr>
          <p:cNvPr id="29" name="Flèche : chevron 28">
            <a:extLst>
              <a:ext uri="{FF2B5EF4-FFF2-40B4-BE49-F238E27FC236}">
                <a16:creationId xmlns:a16="http://schemas.microsoft.com/office/drawing/2014/main" id="{C7B0BF24-BDAB-C052-1A4D-BB47D80299B8}"/>
              </a:ext>
            </a:extLst>
          </p:cNvPr>
          <p:cNvSpPr/>
          <p:nvPr/>
        </p:nvSpPr>
        <p:spPr>
          <a:xfrm>
            <a:off x="3757805" y="5266500"/>
            <a:ext cx="603316" cy="71200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dugi"/>
              <a:ea typeface="+mn-ea"/>
              <a:cs typeface="+mn-cs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219BC4C-9B72-8169-39F0-0E32A1C492C6}"/>
              </a:ext>
            </a:extLst>
          </p:cNvPr>
          <p:cNvSpPr txBox="1"/>
          <p:nvPr/>
        </p:nvSpPr>
        <p:spPr>
          <a:xfrm>
            <a:off x="4401020" y="2223273"/>
            <a:ext cx="7226206" cy="1460188"/>
          </a:xfrm>
          <a:prstGeom prst="roundRect">
            <a:avLst>
              <a:gd name="adj" fmla="val 6230"/>
            </a:avLst>
          </a:prstGeom>
          <a:solidFill>
            <a:srgbClr val="EAF3FA"/>
          </a:solidFill>
          <a:ln w="19050">
            <a:noFill/>
          </a:ln>
        </p:spPr>
        <p:txBody>
          <a:bodyPr wrap="square" lIns="36000" rIns="3600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FADBA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Each partner's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FADBA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added value, specific expertise and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FADBA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expected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FADBA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return on investment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FADBA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defined at the end of the project. </a:t>
            </a:r>
          </a:p>
          <a:p>
            <a:pPr lvl="0" algn="ctr">
              <a:lnSpc>
                <a:spcPct val="114000"/>
              </a:lnSpc>
              <a:spcBef>
                <a:spcPts val="1000"/>
              </a:spcBef>
              <a:buSzPct val="80000"/>
              <a:defRPr/>
            </a:pPr>
            <a:r>
              <a:rPr lang="en-US" sz="1600" dirty="0">
                <a:solidFill>
                  <a:srgbClr val="3FADBA"/>
                </a:solidFill>
              </a:rPr>
              <a:t>Proximity to other links in the sector (suppliers, end-users, etc.), contributing to the </a:t>
            </a:r>
            <a:r>
              <a:rPr lang="en-US" sz="1600" b="1" dirty="0">
                <a:solidFill>
                  <a:srgbClr val="3FADBA"/>
                </a:solidFill>
              </a:rPr>
              <a:t>regional and national structuring of the industry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3FADBA"/>
              </a:solidFill>
              <a:effectLst/>
              <a:uLnTx/>
              <a:uFillTx/>
              <a:latin typeface="Gadugi"/>
            </a:endParaRPr>
          </a:p>
        </p:txBody>
      </p:sp>
      <p:sp>
        <p:nvSpPr>
          <p:cNvPr id="31" name="Flèche : chevron 30">
            <a:extLst>
              <a:ext uri="{FF2B5EF4-FFF2-40B4-BE49-F238E27FC236}">
                <a16:creationId xmlns:a16="http://schemas.microsoft.com/office/drawing/2014/main" id="{960EDAA6-F184-36E8-7AA0-8554632AF4B0}"/>
              </a:ext>
            </a:extLst>
          </p:cNvPr>
          <p:cNvSpPr/>
          <p:nvPr/>
        </p:nvSpPr>
        <p:spPr>
          <a:xfrm>
            <a:off x="3733033" y="3761289"/>
            <a:ext cx="603316" cy="71200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dugi"/>
              <a:ea typeface="+mn-ea"/>
              <a:cs typeface="+mn-cs"/>
            </a:endParaRPr>
          </a:p>
        </p:txBody>
      </p:sp>
      <p:sp>
        <p:nvSpPr>
          <p:cNvPr id="32" name="Flèche : chevron 31">
            <a:extLst>
              <a:ext uri="{FF2B5EF4-FFF2-40B4-BE49-F238E27FC236}">
                <a16:creationId xmlns:a16="http://schemas.microsoft.com/office/drawing/2014/main" id="{584EE458-F98C-2102-E44B-1D4F1C9C03FD}"/>
              </a:ext>
            </a:extLst>
          </p:cNvPr>
          <p:cNvSpPr/>
          <p:nvPr/>
        </p:nvSpPr>
        <p:spPr>
          <a:xfrm>
            <a:off x="3753099" y="1532573"/>
            <a:ext cx="603316" cy="71200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dugi"/>
              <a:ea typeface="+mn-ea"/>
              <a:cs typeface="+mn-cs"/>
            </a:endParaRPr>
          </a:p>
        </p:txBody>
      </p:sp>
      <p:sp>
        <p:nvSpPr>
          <p:cNvPr id="33" name="Flèche : chevron 32">
            <a:extLst>
              <a:ext uri="{FF2B5EF4-FFF2-40B4-BE49-F238E27FC236}">
                <a16:creationId xmlns:a16="http://schemas.microsoft.com/office/drawing/2014/main" id="{8E3D8CD5-38D0-B9BE-DDD2-E92AA16AF0AC}"/>
              </a:ext>
            </a:extLst>
          </p:cNvPr>
          <p:cNvSpPr/>
          <p:nvPr/>
        </p:nvSpPr>
        <p:spPr>
          <a:xfrm>
            <a:off x="3710577" y="2597363"/>
            <a:ext cx="603316" cy="71200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dugi"/>
              <a:ea typeface="+mn-ea"/>
              <a:cs typeface="+mn-cs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5D68809-0B20-222B-2D72-9D6579C5A5D7}"/>
              </a:ext>
            </a:extLst>
          </p:cNvPr>
          <p:cNvSpPr txBox="1"/>
          <p:nvPr/>
        </p:nvSpPr>
        <p:spPr>
          <a:xfrm>
            <a:off x="4401020" y="3761289"/>
            <a:ext cx="7226206" cy="697142"/>
          </a:xfrm>
          <a:prstGeom prst="roundRect">
            <a:avLst>
              <a:gd name="adj" fmla="val 12809"/>
            </a:avLst>
          </a:prstGeom>
          <a:solidFill>
            <a:srgbClr val="EAF3FA"/>
          </a:solidFill>
          <a:ln w="19050">
            <a:noFill/>
          </a:ln>
        </p:spPr>
        <p:txBody>
          <a:bodyPr wrap="square" lIns="36000" rIns="36000" rtlCol="0" anchor="ctr">
            <a:spAutoFit/>
          </a:bodyPr>
          <a:lstStyle/>
          <a:p>
            <a:pPr lvl="0" algn="ctr">
              <a:lnSpc>
                <a:spcPct val="114000"/>
              </a:lnSpc>
              <a:spcBef>
                <a:spcPts val="1000"/>
              </a:spcBef>
              <a:buSzPct val="80000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FADBA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FADBA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structured, credible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FADBA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roadmap associated</a:t>
            </a:r>
            <a:r>
              <a:rPr lang="en-US" sz="1600" dirty="0">
                <a:solidFill>
                  <a:srgbClr val="3FADBA"/>
                </a:solidFill>
              </a:rPr>
              <a:t> to appropriate and consistent resources (HR, Budget)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FADBA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 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3FADBA"/>
              </a:solidFill>
              <a:effectLst/>
              <a:uLnTx/>
              <a:uFillTx/>
              <a:latin typeface="Gadugi"/>
              <a:ea typeface="+mn-ea"/>
              <a:cs typeface="+mn-cs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062A1B0-27CD-613E-CB86-278C1795B2A8}"/>
              </a:ext>
            </a:extLst>
          </p:cNvPr>
          <p:cNvSpPr txBox="1"/>
          <p:nvPr/>
        </p:nvSpPr>
        <p:spPr>
          <a:xfrm>
            <a:off x="4401020" y="4521250"/>
            <a:ext cx="7226206" cy="2220397"/>
          </a:xfrm>
          <a:prstGeom prst="roundRect">
            <a:avLst>
              <a:gd name="adj" fmla="val 7621"/>
            </a:avLst>
          </a:prstGeom>
          <a:solidFill>
            <a:srgbClr val="EAF3FA"/>
          </a:solidFill>
          <a:ln w="19050">
            <a:noFill/>
          </a:ln>
        </p:spPr>
        <p:txBody>
          <a:bodyPr wrap="square" lIns="36000" rIns="3600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FADBA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Risks anticipated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FADBA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through risk analysis</a:t>
            </a:r>
          </a:p>
          <a:p>
            <a:pPr lvl="0" algn="ctr">
              <a:lnSpc>
                <a:spcPct val="114000"/>
              </a:lnSpc>
              <a:spcBef>
                <a:spcPts val="1000"/>
              </a:spcBef>
              <a:buSzPct val="80000"/>
              <a:defRPr/>
            </a:pPr>
            <a:r>
              <a:rPr lang="en-US" sz="1600" b="1" dirty="0">
                <a:solidFill>
                  <a:srgbClr val="3FADBA"/>
                </a:solidFill>
              </a:rPr>
              <a:t>Economic: </a:t>
            </a:r>
            <a:r>
              <a:rPr lang="en-US" sz="1600" dirty="0">
                <a:solidFill>
                  <a:srgbClr val="3FADBA"/>
                </a:solidFill>
              </a:rPr>
              <a:t>targeting, segmenting and prioritizing target markets (estimated sales over 5 to 10 years post-project)</a:t>
            </a:r>
            <a:endParaRPr lang="en-US" sz="1600" i="1" dirty="0">
              <a:solidFill>
                <a:srgbClr val="3FADBA"/>
              </a:solidFill>
            </a:endParaRPr>
          </a:p>
          <a:p>
            <a:pPr algn="ctr">
              <a:lnSpc>
                <a:spcPct val="114000"/>
              </a:lnSpc>
              <a:spcBef>
                <a:spcPts val="1000"/>
              </a:spcBef>
              <a:buSzPct val="80000"/>
              <a:defRPr/>
            </a:pPr>
            <a:r>
              <a:rPr lang="en-US" sz="1600" b="1" dirty="0">
                <a:solidFill>
                  <a:srgbClr val="3FADBA"/>
                </a:solidFill>
              </a:rPr>
              <a:t>Social</a:t>
            </a:r>
            <a:r>
              <a:rPr lang="en-US" sz="1600" dirty="0">
                <a:solidFill>
                  <a:srgbClr val="3FADBA"/>
                </a:solidFill>
              </a:rPr>
              <a:t>: estimate the creation of permanent jobs during and after the project and demonstrate the complementarity of skills. </a:t>
            </a:r>
            <a:endParaRPr lang="en-US" sz="1600" i="1" dirty="0">
              <a:solidFill>
                <a:srgbClr val="3FADBA"/>
              </a:solidFill>
            </a:endParaRPr>
          </a:p>
          <a:p>
            <a:pPr algn="ctr">
              <a:lnSpc>
                <a:spcPct val="114000"/>
              </a:lnSpc>
              <a:spcBef>
                <a:spcPts val="1000"/>
              </a:spcBef>
              <a:buSzPct val="80000"/>
              <a:defRPr/>
            </a:pPr>
            <a:r>
              <a:rPr lang="en-US" sz="1600" b="1" dirty="0">
                <a:solidFill>
                  <a:srgbClr val="3FADBA"/>
                </a:solidFill>
              </a:rPr>
              <a:t>Environmental: </a:t>
            </a:r>
            <a:r>
              <a:rPr lang="en-US" sz="1600" dirty="0">
                <a:solidFill>
                  <a:srgbClr val="3FADBA"/>
                </a:solidFill>
              </a:rPr>
              <a:t>qualify and quantify the environmental impact of your project</a:t>
            </a:r>
            <a:endParaRPr lang="en-US" sz="1600" i="1" dirty="0">
              <a:solidFill>
                <a:srgbClr val="3FADBA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F9876AB-8FF0-D59C-800C-06E2689A1A36}"/>
              </a:ext>
            </a:extLst>
          </p:cNvPr>
          <p:cNvSpPr txBox="1">
            <a:spLocks/>
          </p:cNvSpPr>
          <p:nvPr/>
        </p:nvSpPr>
        <p:spPr>
          <a:xfrm>
            <a:off x="224283" y="3500"/>
            <a:ext cx="107607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r>
              <a:rPr lang="fr-FR" sz="2800" dirty="0"/>
              <a:t>2- </a:t>
            </a:r>
            <a:r>
              <a:rPr lang="en-US" sz="2800" u="sng" dirty="0"/>
              <a:t>Anticipate to build consistent projects in regards with  public policies and targeted call for proposals specifications</a:t>
            </a:r>
            <a:endParaRPr lang="fr-FR" sz="2800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5EFA251-7FDB-5104-1D21-5431BDFA8822}"/>
              </a:ext>
            </a:extLst>
          </p:cNvPr>
          <p:cNvSpPr txBox="1">
            <a:spLocks/>
          </p:cNvSpPr>
          <p:nvPr/>
        </p:nvSpPr>
        <p:spPr>
          <a:xfrm>
            <a:off x="517650" y="609249"/>
            <a:ext cx="96427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r>
              <a:rPr lang="fr-FR" sz="2400" dirty="0">
                <a:solidFill>
                  <a:schemeClr val="accent3"/>
                </a:solidFill>
              </a:rPr>
              <a:t>Promoting your project </a:t>
            </a:r>
          </a:p>
        </p:txBody>
      </p:sp>
      <p:pic>
        <p:nvPicPr>
          <p:cNvPr id="4" name="Image 3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F681362F-2AC1-BADA-D3D9-BF6483721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9" y="1496531"/>
            <a:ext cx="740763" cy="740763"/>
          </a:xfrm>
          <a:prstGeom prst="rect">
            <a:avLst/>
          </a:prstGeom>
        </p:spPr>
      </p:pic>
      <p:pic>
        <p:nvPicPr>
          <p:cNvPr id="10" name="Image 9" descr="Une image contenant capture d’écran, Graphique, cercle, symbole&#10;&#10;Description générée automatiquement">
            <a:extLst>
              <a:ext uri="{FF2B5EF4-FFF2-40B4-BE49-F238E27FC236}">
                <a16:creationId xmlns:a16="http://schemas.microsoft.com/office/drawing/2014/main" id="{632AC771-C89E-3448-885F-43C479F77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90" y="2540803"/>
            <a:ext cx="735581" cy="735581"/>
          </a:xfrm>
          <a:prstGeom prst="rect">
            <a:avLst/>
          </a:prstGeom>
        </p:spPr>
      </p:pic>
      <p:pic>
        <p:nvPicPr>
          <p:cNvPr id="16" name="Image 15" descr="Une image contenant capture d’écran, Bleu électrique, Police, symbole&#10;&#10;Description générée automatiquement">
            <a:extLst>
              <a:ext uri="{FF2B5EF4-FFF2-40B4-BE49-F238E27FC236}">
                <a16:creationId xmlns:a16="http://schemas.microsoft.com/office/drawing/2014/main" id="{629E87BC-28B5-66F1-5140-7840B7724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0" y="3705258"/>
            <a:ext cx="826997" cy="826997"/>
          </a:xfrm>
          <a:prstGeom prst="rect">
            <a:avLst/>
          </a:prstGeom>
        </p:spPr>
      </p:pic>
      <p:pic>
        <p:nvPicPr>
          <p:cNvPr id="18" name="Image 17" descr="Une image contenant Graphique, Police, symbole, logo&#10;&#10;Description générée automatiquement">
            <a:extLst>
              <a:ext uri="{FF2B5EF4-FFF2-40B4-BE49-F238E27FC236}">
                <a16:creationId xmlns:a16="http://schemas.microsoft.com/office/drawing/2014/main" id="{60296EA2-E803-2B67-024D-15BF3C4B9E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0" y="5048233"/>
            <a:ext cx="849118" cy="84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3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7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B32448-F34D-764D-A54C-1EEAB2985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adugi"/>
              </a:rPr>
              <a:t>3 -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adugi"/>
              </a:rPr>
              <a:t>Secure</a:t>
            </a:r>
            <a:r>
              <a:rPr lang="en-US" sz="2800" b="1" dirty="0">
                <a:solidFill>
                  <a:schemeClr val="accent1"/>
                </a:solidFill>
                <a:latin typeface="Gadugi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adugi"/>
              </a:rPr>
              <a:t>public authorities’ payments throughout the project by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adugi"/>
              </a:rPr>
              <a:t> robust project management and reporting methods</a:t>
            </a:r>
            <a:endParaRPr lang="fr-FR" sz="28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AAD78BC-CE57-615E-7CD4-C0F7F2C262C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2BBE56F-5A3C-431D-ACBA-7F0D6B6C5134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A83D963-0217-715A-1598-F89DB0D6EED0}"/>
              </a:ext>
            </a:extLst>
          </p:cNvPr>
          <p:cNvSpPr txBox="1"/>
          <p:nvPr/>
        </p:nvSpPr>
        <p:spPr>
          <a:xfrm>
            <a:off x="124874" y="1224147"/>
            <a:ext cx="6142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 err="1">
                <a:solidFill>
                  <a:schemeClr val="accent3"/>
                </a:solidFill>
              </a:rPr>
              <a:t>Anticipate</a:t>
            </a:r>
            <a:r>
              <a:rPr lang="fr-FR" b="1" dirty="0">
                <a:solidFill>
                  <a:schemeClr val="accent3"/>
                </a:solidFill>
              </a:rPr>
              <a:t>, follow and size the </a:t>
            </a:r>
            <a:r>
              <a:rPr lang="fr-FR" b="1" dirty="0" err="1">
                <a:solidFill>
                  <a:schemeClr val="accent3"/>
                </a:solidFill>
              </a:rPr>
              <a:t>risks</a:t>
            </a:r>
            <a:r>
              <a:rPr lang="fr-FR" b="1" dirty="0">
                <a:solidFill>
                  <a:schemeClr val="accent3"/>
                </a:solidFill>
              </a:rPr>
              <a:t> of the </a:t>
            </a:r>
            <a:r>
              <a:rPr lang="fr-FR" b="1" dirty="0" err="1">
                <a:solidFill>
                  <a:schemeClr val="accent3"/>
                </a:solidFill>
              </a:rPr>
              <a:t>project</a:t>
            </a:r>
            <a:endParaRPr lang="fr-FR" b="1" dirty="0">
              <a:solidFill>
                <a:schemeClr val="accent3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F0812B-EED5-5A67-BC8F-329C83705012}"/>
              </a:ext>
            </a:extLst>
          </p:cNvPr>
          <p:cNvSpPr/>
          <p:nvPr/>
        </p:nvSpPr>
        <p:spPr>
          <a:xfrm>
            <a:off x="128882" y="1592126"/>
            <a:ext cx="9750983" cy="2067214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350098-0C0D-DFAD-603C-342F1F659269}"/>
              </a:ext>
            </a:extLst>
          </p:cNvPr>
          <p:cNvSpPr/>
          <p:nvPr/>
        </p:nvSpPr>
        <p:spPr>
          <a:xfrm>
            <a:off x="2079549" y="1652304"/>
            <a:ext cx="9889352" cy="19617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E6171BA-F856-5E35-8EEB-26EE325B0945}"/>
              </a:ext>
            </a:extLst>
          </p:cNvPr>
          <p:cNvSpPr/>
          <p:nvPr/>
        </p:nvSpPr>
        <p:spPr>
          <a:xfrm>
            <a:off x="201003" y="2278684"/>
            <a:ext cx="1800001" cy="1161061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fr-FR" b="1" kern="0" dirty="0">
                <a:solidFill>
                  <a:schemeClr val="accent1"/>
                </a:solidFill>
                <a:latin typeface="+mj-lt"/>
              </a:rPr>
              <a:t>Project structuration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F5570EA-E17E-FFAE-4D80-5B373141DB3C}"/>
              </a:ext>
            </a:extLst>
          </p:cNvPr>
          <p:cNvSpPr txBox="1"/>
          <p:nvPr/>
        </p:nvSpPr>
        <p:spPr>
          <a:xfrm>
            <a:off x="180479" y="1639135"/>
            <a:ext cx="1911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kern="0" dirty="0">
                <a:solidFill>
                  <a:schemeClr val="accent1"/>
                </a:solidFill>
                <a:latin typeface="+mj-lt"/>
                <a:cs typeface="MV Boli" panose="02000500030200090000" pitchFamily="2" charset="0"/>
              </a:rPr>
              <a:t>Project-</a:t>
            </a:r>
            <a:r>
              <a:rPr lang="fr-FR" sz="1400" b="1" kern="0" dirty="0" err="1">
                <a:solidFill>
                  <a:schemeClr val="accent1"/>
                </a:solidFill>
                <a:latin typeface="+mj-lt"/>
                <a:cs typeface="MV Boli" panose="02000500030200090000" pitchFamily="2" charset="0"/>
              </a:rPr>
              <a:t>related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cs typeface="MV Boli" panose="02000500030200090000" pitchFamily="2" charset="0"/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1D330E6E-A9A7-133F-E8AB-D88F7D92851A}"/>
              </a:ext>
            </a:extLst>
          </p:cNvPr>
          <p:cNvSpPr/>
          <p:nvPr/>
        </p:nvSpPr>
        <p:spPr>
          <a:xfrm>
            <a:off x="6050403" y="2278684"/>
            <a:ext cx="1799999" cy="1161061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Legal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8F193744-269C-75B7-DCEA-703C2625A189}"/>
              </a:ext>
            </a:extLst>
          </p:cNvPr>
          <p:cNvSpPr/>
          <p:nvPr/>
        </p:nvSpPr>
        <p:spPr>
          <a:xfrm>
            <a:off x="4096959" y="2278684"/>
            <a:ext cx="1800000" cy="1161061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en-GB" b="1" kern="0" dirty="0">
                <a:solidFill>
                  <a:schemeClr val="accent1"/>
                </a:solidFill>
                <a:latin typeface="+mj-lt"/>
              </a:rPr>
              <a:t>HR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B0CC28B9-C71A-4E3D-0F2C-DFF3C2AEAB75}"/>
              </a:ext>
            </a:extLst>
          </p:cNvPr>
          <p:cNvSpPr/>
          <p:nvPr/>
        </p:nvSpPr>
        <p:spPr>
          <a:xfrm>
            <a:off x="2161663" y="2278684"/>
            <a:ext cx="1800000" cy="1201126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en-GB" b="1" kern="0" dirty="0">
                <a:solidFill>
                  <a:schemeClr val="accent1"/>
                </a:solidFill>
                <a:latin typeface="+mj-lt"/>
              </a:rPr>
              <a:t>Technical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078ACFD2-4C9E-E0D5-A247-6DD1FC2D130C}"/>
              </a:ext>
            </a:extLst>
          </p:cNvPr>
          <p:cNvSpPr/>
          <p:nvPr/>
        </p:nvSpPr>
        <p:spPr>
          <a:xfrm>
            <a:off x="7996022" y="2278684"/>
            <a:ext cx="1800000" cy="1161061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fr-FR" b="1" kern="0" dirty="0" err="1">
                <a:solidFill>
                  <a:schemeClr val="accent1"/>
                </a:solidFill>
                <a:latin typeface="+mj-lt"/>
              </a:rPr>
              <a:t>Operational</a:t>
            </a:r>
            <a:r>
              <a:rPr lang="fr-FR" b="1" kern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fr-FR" b="1" kern="0" dirty="0" err="1">
                <a:solidFill>
                  <a:schemeClr val="accent1"/>
                </a:solidFill>
                <a:latin typeface="+mj-lt"/>
              </a:rPr>
              <a:t>delays</a:t>
            </a:r>
            <a:endParaRPr lang="fr-FR" b="1" kern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698D7B9-F7E8-6F02-0F0A-91F17A28F793}"/>
              </a:ext>
            </a:extLst>
          </p:cNvPr>
          <p:cNvSpPr txBox="1"/>
          <p:nvPr/>
        </p:nvSpPr>
        <p:spPr>
          <a:xfrm>
            <a:off x="2060477" y="1630277"/>
            <a:ext cx="3764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sz="1400" b="1" dirty="0" err="1">
                <a:solidFill>
                  <a:schemeClr val="accent3"/>
                </a:solidFill>
                <a:latin typeface="+mj-lt"/>
              </a:rPr>
              <a:t>External</a:t>
            </a:r>
            <a:r>
              <a:rPr lang="fr-FR" sz="1400" b="1" dirty="0">
                <a:solidFill>
                  <a:schemeClr val="accent3"/>
                </a:solidFill>
                <a:latin typeface="+mj-lt"/>
              </a:rPr>
              <a:t> to the projet</a:t>
            </a: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5356264E-E8CC-DFD4-3712-E9FA54EB506E}"/>
              </a:ext>
            </a:extLst>
          </p:cNvPr>
          <p:cNvSpPr/>
          <p:nvPr/>
        </p:nvSpPr>
        <p:spPr>
          <a:xfrm>
            <a:off x="9941640" y="2278684"/>
            <a:ext cx="1938636" cy="1161063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en-GB" b="1" kern="0" dirty="0">
                <a:solidFill>
                  <a:schemeClr val="accent1"/>
                </a:solidFill>
                <a:latin typeface="+mj-lt"/>
              </a:rPr>
              <a:t>Regulatory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764F408-A511-CD57-1460-847E21E3764B}"/>
              </a:ext>
            </a:extLst>
          </p:cNvPr>
          <p:cNvSpPr txBox="1"/>
          <p:nvPr/>
        </p:nvSpPr>
        <p:spPr>
          <a:xfrm>
            <a:off x="783448" y="5052611"/>
            <a:ext cx="2247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Follow the project-related time by the teams et define measurable KPI for the project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CA75D0B8-68E2-981B-7B56-431A06FB31FB}"/>
              </a:ext>
            </a:extLst>
          </p:cNvPr>
          <p:cNvSpPr txBox="1"/>
          <p:nvPr/>
        </p:nvSpPr>
        <p:spPr>
          <a:xfrm>
            <a:off x="2883449" y="5052611"/>
            <a:ext cx="34893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Store relevant supporting documents (invoices, expenses, etc.)</a:t>
            </a:r>
          </a:p>
          <a:p>
            <a:pPr algn="ctr"/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D67F2A2-E7C7-07CF-4098-BF87979020BA}"/>
              </a:ext>
            </a:extLst>
          </p:cNvPr>
          <p:cNvSpPr txBox="1"/>
          <p:nvPr/>
        </p:nvSpPr>
        <p:spPr>
          <a:xfrm>
            <a:off x="6072748" y="5052611"/>
            <a:ext cx="2688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Deploy efficient cost-accounting methods</a:t>
            </a:r>
          </a:p>
          <a:p>
            <a:pPr algn="ctr"/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E41C4A6-4366-6765-BA43-1AAC0C7C3977}"/>
              </a:ext>
            </a:extLst>
          </p:cNvPr>
          <p:cNvSpPr txBox="1"/>
          <p:nvPr/>
        </p:nvSpPr>
        <p:spPr>
          <a:xfrm>
            <a:off x="8614611" y="5052611"/>
            <a:ext cx="2552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Follow up the grants (received, used, paid back)</a:t>
            </a:r>
          </a:p>
          <a:p>
            <a:pPr algn="ctr"/>
            <a:endParaRPr lang="en-US" sz="2000" b="1" dirty="0">
              <a:solidFill>
                <a:schemeClr val="accent2"/>
              </a:solidFill>
            </a:endParaRPr>
          </a:p>
        </p:txBody>
      </p: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539622F8-0F61-F258-5ADA-2BC1E13B5F87}"/>
              </a:ext>
            </a:extLst>
          </p:cNvPr>
          <p:cNvCxnSpPr>
            <a:cxnSpLocks/>
          </p:cNvCxnSpPr>
          <p:nvPr/>
        </p:nvCxnSpPr>
        <p:spPr>
          <a:xfrm>
            <a:off x="3110413" y="4271652"/>
            <a:ext cx="0" cy="2160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C6E39AA3-145C-24DD-A1B5-FF834F9FA79C}"/>
              </a:ext>
            </a:extLst>
          </p:cNvPr>
          <p:cNvCxnSpPr>
            <a:cxnSpLocks/>
          </p:cNvCxnSpPr>
          <p:nvPr/>
        </p:nvCxnSpPr>
        <p:spPr>
          <a:xfrm>
            <a:off x="6168867" y="4302700"/>
            <a:ext cx="0" cy="2160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D6A7A2C0-3E97-4A00-59EA-A2B1CB775CFF}"/>
              </a:ext>
            </a:extLst>
          </p:cNvPr>
          <p:cNvCxnSpPr>
            <a:cxnSpLocks/>
          </p:cNvCxnSpPr>
          <p:nvPr/>
        </p:nvCxnSpPr>
        <p:spPr>
          <a:xfrm>
            <a:off x="8664960" y="4292851"/>
            <a:ext cx="0" cy="2160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aphique 84">
            <a:extLst>
              <a:ext uri="{FF2B5EF4-FFF2-40B4-BE49-F238E27FC236}">
                <a16:creationId xmlns:a16="http://schemas.microsoft.com/office/drawing/2014/main" id="{FEEEE8F7-6527-68D5-DAB8-D6A380D4DC8F}"/>
              </a:ext>
            </a:extLst>
          </p:cNvPr>
          <p:cNvGrpSpPr/>
          <p:nvPr/>
        </p:nvGrpSpPr>
        <p:grpSpPr>
          <a:xfrm>
            <a:off x="1544171" y="4302700"/>
            <a:ext cx="720000" cy="720000"/>
            <a:chOff x="1176619" y="3935142"/>
            <a:chExt cx="720000" cy="720000"/>
          </a:xfrm>
          <a:solidFill>
            <a:schemeClr val="accent1"/>
          </a:solidFill>
        </p:grpSpPr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BF2D85A4-3FC8-1E63-C256-8B51FD19E643}"/>
                </a:ext>
              </a:extLst>
            </p:cNvPr>
            <p:cNvSpPr/>
            <p:nvPr/>
          </p:nvSpPr>
          <p:spPr>
            <a:xfrm>
              <a:off x="1710812" y="4120948"/>
              <a:ext cx="116129" cy="116129"/>
            </a:xfrm>
            <a:custGeom>
              <a:avLst/>
              <a:gdLst>
                <a:gd name="connsiteX0" fmla="*/ 0 w 116129"/>
                <a:gd name="connsiteY0" fmla="*/ 0 h 116129"/>
                <a:gd name="connsiteX1" fmla="*/ 116129 w 116129"/>
                <a:gd name="connsiteY1" fmla="*/ 0 h 116129"/>
                <a:gd name="connsiteX2" fmla="*/ 116129 w 116129"/>
                <a:gd name="connsiteY2" fmla="*/ 116129 h 116129"/>
                <a:gd name="connsiteX3" fmla="*/ 0 w 116129"/>
                <a:gd name="connsiteY3" fmla="*/ 116129 h 116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9" h="116129">
                  <a:moveTo>
                    <a:pt x="0" y="0"/>
                  </a:moveTo>
                  <a:lnTo>
                    <a:pt x="116129" y="0"/>
                  </a:lnTo>
                  <a:lnTo>
                    <a:pt x="116129" y="116129"/>
                  </a:lnTo>
                  <a:lnTo>
                    <a:pt x="0" y="116129"/>
                  </a:lnTo>
                  <a:close/>
                </a:path>
              </a:pathLst>
            </a:custGeom>
            <a:solidFill>
              <a:schemeClr val="accent3"/>
            </a:solidFill>
            <a:ln w="14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9503DF33-346B-9E5A-4121-103C6A01277E}"/>
                </a:ext>
              </a:extLst>
            </p:cNvPr>
            <p:cNvSpPr/>
            <p:nvPr/>
          </p:nvSpPr>
          <p:spPr>
            <a:xfrm>
              <a:off x="1176619" y="3935142"/>
              <a:ext cx="720000" cy="487741"/>
            </a:xfrm>
            <a:custGeom>
              <a:avLst/>
              <a:gdLst>
                <a:gd name="connsiteX0" fmla="*/ 585454 w 720000"/>
                <a:gd name="connsiteY0" fmla="*/ 0 h 487741"/>
                <a:gd name="connsiteX1" fmla="*/ 23226 w 720000"/>
                <a:gd name="connsiteY1" fmla="*/ 0 h 487741"/>
                <a:gd name="connsiteX2" fmla="*/ 0 w 720000"/>
                <a:gd name="connsiteY2" fmla="*/ 23226 h 487741"/>
                <a:gd name="connsiteX3" fmla="*/ 0 w 720000"/>
                <a:gd name="connsiteY3" fmla="*/ 464516 h 487741"/>
                <a:gd name="connsiteX4" fmla="*/ 23226 w 720000"/>
                <a:gd name="connsiteY4" fmla="*/ 487742 h 487741"/>
                <a:gd name="connsiteX5" fmla="*/ 213075 w 720000"/>
                <a:gd name="connsiteY5" fmla="*/ 487742 h 487741"/>
                <a:gd name="connsiteX6" fmla="*/ 213075 w 720000"/>
                <a:gd name="connsiteY6" fmla="*/ 464516 h 487741"/>
                <a:gd name="connsiteX7" fmla="*/ 23226 w 720000"/>
                <a:gd name="connsiteY7" fmla="*/ 464516 h 487741"/>
                <a:gd name="connsiteX8" fmla="*/ 23226 w 720000"/>
                <a:gd name="connsiteY8" fmla="*/ 23226 h 487741"/>
                <a:gd name="connsiteX9" fmla="*/ 569032 w 720000"/>
                <a:gd name="connsiteY9" fmla="*/ 23226 h 487741"/>
                <a:gd name="connsiteX10" fmla="*/ 569032 w 720000"/>
                <a:gd name="connsiteY10" fmla="*/ 58065 h 487741"/>
                <a:gd name="connsiteX11" fmla="*/ 58065 w 720000"/>
                <a:gd name="connsiteY11" fmla="*/ 58065 h 487741"/>
                <a:gd name="connsiteX12" fmla="*/ 58065 w 720000"/>
                <a:gd name="connsiteY12" fmla="*/ 429677 h 487741"/>
                <a:gd name="connsiteX13" fmla="*/ 259442 w 720000"/>
                <a:gd name="connsiteY13" fmla="*/ 429677 h 487741"/>
                <a:gd name="connsiteX14" fmla="*/ 259442 w 720000"/>
                <a:gd name="connsiteY14" fmla="*/ 406452 h 487741"/>
                <a:gd name="connsiteX15" fmla="*/ 197419 w 720000"/>
                <a:gd name="connsiteY15" fmla="*/ 406452 h 487741"/>
                <a:gd name="connsiteX16" fmla="*/ 197419 w 720000"/>
                <a:gd name="connsiteY16" fmla="*/ 313548 h 487741"/>
                <a:gd name="connsiteX17" fmla="*/ 290323 w 720000"/>
                <a:gd name="connsiteY17" fmla="*/ 313548 h 487741"/>
                <a:gd name="connsiteX18" fmla="*/ 290323 w 720000"/>
                <a:gd name="connsiteY18" fmla="*/ 394839 h 487741"/>
                <a:gd name="connsiteX19" fmla="*/ 313548 w 720000"/>
                <a:gd name="connsiteY19" fmla="*/ 394839 h 487741"/>
                <a:gd name="connsiteX20" fmla="*/ 313548 w 720000"/>
                <a:gd name="connsiteY20" fmla="*/ 313548 h 487741"/>
                <a:gd name="connsiteX21" fmla="*/ 406452 w 720000"/>
                <a:gd name="connsiteY21" fmla="*/ 313548 h 487741"/>
                <a:gd name="connsiteX22" fmla="*/ 406452 w 720000"/>
                <a:gd name="connsiteY22" fmla="*/ 394839 h 487741"/>
                <a:gd name="connsiteX23" fmla="*/ 429677 w 720000"/>
                <a:gd name="connsiteY23" fmla="*/ 394839 h 487741"/>
                <a:gd name="connsiteX24" fmla="*/ 429677 w 720000"/>
                <a:gd name="connsiteY24" fmla="*/ 313548 h 487741"/>
                <a:gd name="connsiteX25" fmla="*/ 522581 w 720000"/>
                <a:gd name="connsiteY25" fmla="*/ 313548 h 487741"/>
                <a:gd name="connsiteX26" fmla="*/ 522581 w 720000"/>
                <a:gd name="connsiteY26" fmla="*/ 406452 h 487741"/>
                <a:gd name="connsiteX27" fmla="*/ 462821 w 720000"/>
                <a:gd name="connsiteY27" fmla="*/ 406452 h 487741"/>
                <a:gd name="connsiteX28" fmla="*/ 462821 w 720000"/>
                <a:gd name="connsiteY28" fmla="*/ 429677 h 487741"/>
                <a:gd name="connsiteX29" fmla="*/ 661936 w 720000"/>
                <a:gd name="connsiteY29" fmla="*/ 429677 h 487741"/>
                <a:gd name="connsiteX30" fmla="*/ 661936 w 720000"/>
                <a:gd name="connsiteY30" fmla="*/ 150968 h 487741"/>
                <a:gd name="connsiteX31" fmla="*/ 696774 w 720000"/>
                <a:gd name="connsiteY31" fmla="*/ 150968 h 487741"/>
                <a:gd name="connsiteX32" fmla="*/ 696774 w 720000"/>
                <a:gd name="connsiteY32" fmla="*/ 464516 h 487741"/>
                <a:gd name="connsiteX33" fmla="*/ 506925 w 720000"/>
                <a:gd name="connsiteY33" fmla="*/ 464516 h 487741"/>
                <a:gd name="connsiteX34" fmla="*/ 506925 w 720000"/>
                <a:gd name="connsiteY34" fmla="*/ 487742 h 487741"/>
                <a:gd name="connsiteX35" fmla="*/ 696774 w 720000"/>
                <a:gd name="connsiteY35" fmla="*/ 487742 h 487741"/>
                <a:gd name="connsiteX36" fmla="*/ 720000 w 720000"/>
                <a:gd name="connsiteY36" fmla="*/ 464516 h 487741"/>
                <a:gd name="connsiteX37" fmla="*/ 720000 w 720000"/>
                <a:gd name="connsiteY37" fmla="*/ 134546 h 487741"/>
                <a:gd name="connsiteX38" fmla="*/ 592258 w 720000"/>
                <a:gd name="connsiteY38" fmla="*/ 39647 h 487741"/>
                <a:gd name="connsiteX39" fmla="*/ 680354 w 720000"/>
                <a:gd name="connsiteY39" fmla="*/ 127742 h 487741"/>
                <a:gd name="connsiteX40" fmla="*/ 592258 w 720000"/>
                <a:gd name="connsiteY40" fmla="*/ 127742 h 487741"/>
                <a:gd name="connsiteX41" fmla="*/ 313548 w 720000"/>
                <a:gd name="connsiteY41" fmla="*/ 81290 h 487741"/>
                <a:gd name="connsiteX42" fmla="*/ 406452 w 720000"/>
                <a:gd name="connsiteY42" fmla="*/ 81290 h 487741"/>
                <a:gd name="connsiteX43" fmla="*/ 406452 w 720000"/>
                <a:gd name="connsiteY43" fmla="*/ 174194 h 487741"/>
                <a:gd name="connsiteX44" fmla="*/ 313548 w 720000"/>
                <a:gd name="connsiteY44" fmla="*/ 174194 h 487741"/>
                <a:gd name="connsiteX45" fmla="*/ 290323 w 720000"/>
                <a:gd name="connsiteY45" fmla="*/ 174194 h 487741"/>
                <a:gd name="connsiteX46" fmla="*/ 197419 w 720000"/>
                <a:gd name="connsiteY46" fmla="*/ 174194 h 487741"/>
                <a:gd name="connsiteX47" fmla="*/ 197419 w 720000"/>
                <a:gd name="connsiteY47" fmla="*/ 81290 h 487741"/>
                <a:gd name="connsiteX48" fmla="*/ 290323 w 720000"/>
                <a:gd name="connsiteY48" fmla="*/ 81290 h 487741"/>
                <a:gd name="connsiteX49" fmla="*/ 429677 w 720000"/>
                <a:gd name="connsiteY49" fmla="*/ 81290 h 487741"/>
                <a:gd name="connsiteX50" fmla="*/ 522581 w 720000"/>
                <a:gd name="connsiteY50" fmla="*/ 81290 h 487741"/>
                <a:gd name="connsiteX51" fmla="*/ 522581 w 720000"/>
                <a:gd name="connsiteY51" fmla="*/ 174194 h 487741"/>
                <a:gd name="connsiteX52" fmla="*/ 429677 w 720000"/>
                <a:gd name="connsiteY52" fmla="*/ 174194 h 487741"/>
                <a:gd name="connsiteX53" fmla="*/ 174194 w 720000"/>
                <a:gd name="connsiteY53" fmla="*/ 81290 h 487741"/>
                <a:gd name="connsiteX54" fmla="*/ 174194 w 720000"/>
                <a:gd name="connsiteY54" fmla="*/ 174194 h 487741"/>
                <a:gd name="connsiteX55" fmla="*/ 81290 w 720000"/>
                <a:gd name="connsiteY55" fmla="*/ 174194 h 487741"/>
                <a:gd name="connsiteX56" fmla="*/ 81290 w 720000"/>
                <a:gd name="connsiteY56" fmla="*/ 81290 h 487741"/>
                <a:gd name="connsiteX57" fmla="*/ 174194 w 720000"/>
                <a:gd name="connsiteY57" fmla="*/ 197419 h 487741"/>
                <a:gd name="connsiteX58" fmla="*/ 174194 w 720000"/>
                <a:gd name="connsiteY58" fmla="*/ 290323 h 487741"/>
                <a:gd name="connsiteX59" fmla="*/ 81290 w 720000"/>
                <a:gd name="connsiteY59" fmla="*/ 290323 h 487741"/>
                <a:gd name="connsiteX60" fmla="*/ 81290 w 720000"/>
                <a:gd name="connsiteY60" fmla="*/ 197419 h 487741"/>
                <a:gd name="connsiteX61" fmla="*/ 174194 w 720000"/>
                <a:gd name="connsiteY61" fmla="*/ 406452 h 487741"/>
                <a:gd name="connsiteX62" fmla="*/ 81290 w 720000"/>
                <a:gd name="connsiteY62" fmla="*/ 406452 h 487741"/>
                <a:gd name="connsiteX63" fmla="*/ 81290 w 720000"/>
                <a:gd name="connsiteY63" fmla="*/ 313548 h 487741"/>
                <a:gd name="connsiteX64" fmla="*/ 174194 w 720000"/>
                <a:gd name="connsiteY64" fmla="*/ 313548 h 487741"/>
                <a:gd name="connsiteX65" fmla="*/ 197419 w 720000"/>
                <a:gd name="connsiteY65" fmla="*/ 290323 h 487741"/>
                <a:gd name="connsiteX66" fmla="*/ 197419 w 720000"/>
                <a:gd name="connsiteY66" fmla="*/ 197419 h 487741"/>
                <a:gd name="connsiteX67" fmla="*/ 290323 w 720000"/>
                <a:gd name="connsiteY67" fmla="*/ 197419 h 487741"/>
                <a:gd name="connsiteX68" fmla="*/ 290323 w 720000"/>
                <a:gd name="connsiteY68" fmla="*/ 290323 h 487741"/>
                <a:gd name="connsiteX69" fmla="*/ 313548 w 720000"/>
                <a:gd name="connsiteY69" fmla="*/ 290323 h 487741"/>
                <a:gd name="connsiteX70" fmla="*/ 313548 w 720000"/>
                <a:gd name="connsiteY70" fmla="*/ 197419 h 487741"/>
                <a:gd name="connsiteX71" fmla="*/ 406452 w 720000"/>
                <a:gd name="connsiteY71" fmla="*/ 197419 h 487741"/>
                <a:gd name="connsiteX72" fmla="*/ 406452 w 720000"/>
                <a:gd name="connsiteY72" fmla="*/ 290323 h 487741"/>
                <a:gd name="connsiteX73" fmla="*/ 429677 w 720000"/>
                <a:gd name="connsiteY73" fmla="*/ 290323 h 487741"/>
                <a:gd name="connsiteX74" fmla="*/ 429677 w 720000"/>
                <a:gd name="connsiteY74" fmla="*/ 197419 h 487741"/>
                <a:gd name="connsiteX75" fmla="*/ 522581 w 720000"/>
                <a:gd name="connsiteY75" fmla="*/ 197419 h 487741"/>
                <a:gd name="connsiteX76" fmla="*/ 522581 w 720000"/>
                <a:gd name="connsiteY76" fmla="*/ 290323 h 487741"/>
                <a:gd name="connsiteX77" fmla="*/ 545806 w 720000"/>
                <a:gd name="connsiteY77" fmla="*/ 197419 h 487741"/>
                <a:gd name="connsiteX78" fmla="*/ 638710 w 720000"/>
                <a:gd name="connsiteY78" fmla="*/ 197419 h 487741"/>
                <a:gd name="connsiteX79" fmla="*/ 638710 w 720000"/>
                <a:gd name="connsiteY79" fmla="*/ 290323 h 487741"/>
                <a:gd name="connsiteX80" fmla="*/ 545806 w 720000"/>
                <a:gd name="connsiteY80" fmla="*/ 290323 h 487741"/>
                <a:gd name="connsiteX81" fmla="*/ 545806 w 720000"/>
                <a:gd name="connsiteY81" fmla="*/ 406452 h 487741"/>
                <a:gd name="connsiteX82" fmla="*/ 545806 w 720000"/>
                <a:gd name="connsiteY82" fmla="*/ 313548 h 487741"/>
                <a:gd name="connsiteX83" fmla="*/ 638710 w 720000"/>
                <a:gd name="connsiteY83" fmla="*/ 313548 h 487741"/>
                <a:gd name="connsiteX84" fmla="*/ 638710 w 720000"/>
                <a:gd name="connsiteY84" fmla="*/ 406452 h 487741"/>
                <a:gd name="connsiteX85" fmla="*/ 638710 w 720000"/>
                <a:gd name="connsiteY85" fmla="*/ 174194 h 487741"/>
                <a:gd name="connsiteX86" fmla="*/ 545806 w 720000"/>
                <a:gd name="connsiteY86" fmla="*/ 174194 h 487741"/>
                <a:gd name="connsiteX87" fmla="*/ 545806 w 720000"/>
                <a:gd name="connsiteY87" fmla="*/ 81290 h 487741"/>
                <a:gd name="connsiteX88" fmla="*/ 569032 w 720000"/>
                <a:gd name="connsiteY88" fmla="*/ 81290 h 487741"/>
                <a:gd name="connsiteX89" fmla="*/ 569032 w 720000"/>
                <a:gd name="connsiteY89" fmla="*/ 150968 h 487741"/>
                <a:gd name="connsiteX90" fmla="*/ 638710 w 720000"/>
                <a:gd name="connsiteY90" fmla="*/ 150968 h 48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20000" h="487741">
                  <a:moveTo>
                    <a:pt x="585454" y="0"/>
                  </a:moveTo>
                  <a:lnTo>
                    <a:pt x="23226" y="0"/>
                  </a:lnTo>
                  <a:cubicBezTo>
                    <a:pt x="10416" y="0"/>
                    <a:pt x="0" y="10416"/>
                    <a:pt x="0" y="23226"/>
                  </a:cubicBezTo>
                  <a:lnTo>
                    <a:pt x="0" y="464516"/>
                  </a:lnTo>
                  <a:cubicBezTo>
                    <a:pt x="0" y="477325"/>
                    <a:pt x="10416" y="487742"/>
                    <a:pt x="23226" y="487742"/>
                  </a:cubicBezTo>
                  <a:lnTo>
                    <a:pt x="213075" y="487742"/>
                  </a:lnTo>
                  <a:lnTo>
                    <a:pt x="213075" y="464516"/>
                  </a:lnTo>
                  <a:lnTo>
                    <a:pt x="23226" y="464516"/>
                  </a:lnTo>
                  <a:lnTo>
                    <a:pt x="23226" y="23226"/>
                  </a:lnTo>
                  <a:lnTo>
                    <a:pt x="569032" y="23226"/>
                  </a:lnTo>
                  <a:lnTo>
                    <a:pt x="569032" y="58065"/>
                  </a:lnTo>
                  <a:lnTo>
                    <a:pt x="58065" y="58065"/>
                  </a:lnTo>
                  <a:lnTo>
                    <a:pt x="58065" y="429677"/>
                  </a:lnTo>
                  <a:lnTo>
                    <a:pt x="259442" y="429677"/>
                  </a:lnTo>
                  <a:lnTo>
                    <a:pt x="259442" y="406452"/>
                  </a:lnTo>
                  <a:lnTo>
                    <a:pt x="197419" y="406452"/>
                  </a:lnTo>
                  <a:lnTo>
                    <a:pt x="197419" y="313548"/>
                  </a:lnTo>
                  <a:lnTo>
                    <a:pt x="290323" y="313548"/>
                  </a:lnTo>
                  <a:lnTo>
                    <a:pt x="290323" y="394839"/>
                  </a:lnTo>
                  <a:lnTo>
                    <a:pt x="313548" y="394839"/>
                  </a:lnTo>
                  <a:lnTo>
                    <a:pt x="313548" y="313548"/>
                  </a:lnTo>
                  <a:lnTo>
                    <a:pt x="406452" y="313548"/>
                  </a:lnTo>
                  <a:lnTo>
                    <a:pt x="406452" y="394839"/>
                  </a:lnTo>
                  <a:lnTo>
                    <a:pt x="429677" y="394839"/>
                  </a:lnTo>
                  <a:lnTo>
                    <a:pt x="429677" y="313548"/>
                  </a:lnTo>
                  <a:lnTo>
                    <a:pt x="522581" y="313548"/>
                  </a:lnTo>
                  <a:lnTo>
                    <a:pt x="522581" y="406452"/>
                  </a:lnTo>
                  <a:lnTo>
                    <a:pt x="462821" y="406452"/>
                  </a:lnTo>
                  <a:lnTo>
                    <a:pt x="462821" y="429677"/>
                  </a:lnTo>
                  <a:lnTo>
                    <a:pt x="661936" y="429677"/>
                  </a:lnTo>
                  <a:lnTo>
                    <a:pt x="661936" y="150968"/>
                  </a:lnTo>
                  <a:lnTo>
                    <a:pt x="696774" y="150968"/>
                  </a:lnTo>
                  <a:lnTo>
                    <a:pt x="696774" y="464516"/>
                  </a:lnTo>
                  <a:lnTo>
                    <a:pt x="506925" y="464516"/>
                  </a:lnTo>
                  <a:lnTo>
                    <a:pt x="506925" y="487742"/>
                  </a:lnTo>
                  <a:lnTo>
                    <a:pt x="696774" y="487742"/>
                  </a:lnTo>
                  <a:cubicBezTo>
                    <a:pt x="709583" y="487742"/>
                    <a:pt x="720000" y="477325"/>
                    <a:pt x="720000" y="464516"/>
                  </a:cubicBezTo>
                  <a:lnTo>
                    <a:pt x="720000" y="134546"/>
                  </a:lnTo>
                  <a:close/>
                  <a:moveTo>
                    <a:pt x="592258" y="39647"/>
                  </a:moveTo>
                  <a:lnTo>
                    <a:pt x="680354" y="127742"/>
                  </a:lnTo>
                  <a:lnTo>
                    <a:pt x="592258" y="127742"/>
                  </a:lnTo>
                  <a:close/>
                  <a:moveTo>
                    <a:pt x="313548" y="81290"/>
                  </a:moveTo>
                  <a:lnTo>
                    <a:pt x="406452" y="81290"/>
                  </a:lnTo>
                  <a:lnTo>
                    <a:pt x="406452" y="174194"/>
                  </a:lnTo>
                  <a:lnTo>
                    <a:pt x="313548" y="174194"/>
                  </a:lnTo>
                  <a:close/>
                  <a:moveTo>
                    <a:pt x="290323" y="174194"/>
                  </a:moveTo>
                  <a:lnTo>
                    <a:pt x="197419" y="174194"/>
                  </a:lnTo>
                  <a:lnTo>
                    <a:pt x="197419" y="81290"/>
                  </a:lnTo>
                  <a:lnTo>
                    <a:pt x="290323" y="81290"/>
                  </a:lnTo>
                  <a:close/>
                  <a:moveTo>
                    <a:pt x="429677" y="81290"/>
                  </a:moveTo>
                  <a:lnTo>
                    <a:pt x="522581" y="81290"/>
                  </a:lnTo>
                  <a:lnTo>
                    <a:pt x="522581" y="174194"/>
                  </a:lnTo>
                  <a:lnTo>
                    <a:pt x="429677" y="174194"/>
                  </a:lnTo>
                  <a:close/>
                  <a:moveTo>
                    <a:pt x="174194" y="81290"/>
                  </a:moveTo>
                  <a:lnTo>
                    <a:pt x="174194" y="174194"/>
                  </a:lnTo>
                  <a:lnTo>
                    <a:pt x="81290" y="174194"/>
                  </a:lnTo>
                  <a:lnTo>
                    <a:pt x="81290" y="81290"/>
                  </a:lnTo>
                  <a:close/>
                  <a:moveTo>
                    <a:pt x="174194" y="197419"/>
                  </a:moveTo>
                  <a:lnTo>
                    <a:pt x="174194" y="290323"/>
                  </a:lnTo>
                  <a:lnTo>
                    <a:pt x="81290" y="290323"/>
                  </a:lnTo>
                  <a:lnTo>
                    <a:pt x="81290" y="197419"/>
                  </a:lnTo>
                  <a:close/>
                  <a:moveTo>
                    <a:pt x="174194" y="406452"/>
                  </a:moveTo>
                  <a:lnTo>
                    <a:pt x="81290" y="406452"/>
                  </a:lnTo>
                  <a:lnTo>
                    <a:pt x="81290" y="313548"/>
                  </a:lnTo>
                  <a:lnTo>
                    <a:pt x="174194" y="313548"/>
                  </a:lnTo>
                  <a:close/>
                  <a:moveTo>
                    <a:pt x="197419" y="290323"/>
                  </a:moveTo>
                  <a:lnTo>
                    <a:pt x="197419" y="197419"/>
                  </a:lnTo>
                  <a:lnTo>
                    <a:pt x="290323" y="197419"/>
                  </a:lnTo>
                  <a:lnTo>
                    <a:pt x="290323" y="290323"/>
                  </a:lnTo>
                  <a:close/>
                  <a:moveTo>
                    <a:pt x="313548" y="290323"/>
                  </a:moveTo>
                  <a:lnTo>
                    <a:pt x="313548" y="197419"/>
                  </a:lnTo>
                  <a:lnTo>
                    <a:pt x="406452" y="197419"/>
                  </a:lnTo>
                  <a:lnTo>
                    <a:pt x="406452" y="290323"/>
                  </a:lnTo>
                  <a:close/>
                  <a:moveTo>
                    <a:pt x="429677" y="290323"/>
                  </a:moveTo>
                  <a:lnTo>
                    <a:pt x="429677" y="197419"/>
                  </a:lnTo>
                  <a:lnTo>
                    <a:pt x="522581" y="197419"/>
                  </a:lnTo>
                  <a:lnTo>
                    <a:pt x="522581" y="290323"/>
                  </a:lnTo>
                  <a:close/>
                  <a:moveTo>
                    <a:pt x="545806" y="197419"/>
                  </a:moveTo>
                  <a:lnTo>
                    <a:pt x="638710" y="197419"/>
                  </a:lnTo>
                  <a:lnTo>
                    <a:pt x="638710" y="290323"/>
                  </a:lnTo>
                  <a:lnTo>
                    <a:pt x="545806" y="290323"/>
                  </a:lnTo>
                  <a:close/>
                  <a:moveTo>
                    <a:pt x="545806" y="406452"/>
                  </a:moveTo>
                  <a:lnTo>
                    <a:pt x="545806" y="313548"/>
                  </a:lnTo>
                  <a:lnTo>
                    <a:pt x="638710" y="313548"/>
                  </a:lnTo>
                  <a:lnTo>
                    <a:pt x="638710" y="406452"/>
                  </a:lnTo>
                  <a:close/>
                  <a:moveTo>
                    <a:pt x="638710" y="174194"/>
                  </a:moveTo>
                  <a:lnTo>
                    <a:pt x="545806" y="174194"/>
                  </a:lnTo>
                  <a:lnTo>
                    <a:pt x="545806" y="81290"/>
                  </a:lnTo>
                  <a:lnTo>
                    <a:pt x="569032" y="81290"/>
                  </a:lnTo>
                  <a:lnTo>
                    <a:pt x="569032" y="150968"/>
                  </a:lnTo>
                  <a:lnTo>
                    <a:pt x="638710" y="150968"/>
                  </a:lnTo>
                  <a:close/>
                </a:path>
              </a:pathLst>
            </a:custGeom>
            <a:grpFill/>
            <a:ln w="14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55650AF7-F597-0DC1-FC76-071F8F824EA4}"/>
                </a:ext>
              </a:extLst>
            </p:cNvPr>
            <p:cNvSpPr/>
            <p:nvPr/>
          </p:nvSpPr>
          <p:spPr>
            <a:xfrm>
              <a:off x="1513393" y="4167400"/>
              <a:ext cx="46451" cy="23225"/>
            </a:xfrm>
            <a:custGeom>
              <a:avLst/>
              <a:gdLst>
                <a:gd name="connsiteX0" fmla="*/ 0 w 46451"/>
                <a:gd name="connsiteY0" fmla="*/ 0 h 23225"/>
                <a:gd name="connsiteX1" fmla="*/ 46452 w 46451"/>
                <a:gd name="connsiteY1" fmla="*/ 0 h 23225"/>
                <a:gd name="connsiteX2" fmla="*/ 46452 w 46451"/>
                <a:gd name="connsiteY2" fmla="*/ 23226 h 23225"/>
                <a:gd name="connsiteX3" fmla="*/ 0 w 46451"/>
                <a:gd name="connsiteY3" fmla="*/ 23226 h 2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51" h="23225">
                  <a:moveTo>
                    <a:pt x="0" y="0"/>
                  </a:moveTo>
                  <a:lnTo>
                    <a:pt x="46452" y="0"/>
                  </a:lnTo>
                  <a:lnTo>
                    <a:pt x="46452" y="23226"/>
                  </a:lnTo>
                  <a:lnTo>
                    <a:pt x="0" y="23226"/>
                  </a:lnTo>
                  <a:close/>
                </a:path>
              </a:pathLst>
            </a:custGeom>
            <a:grpFill/>
            <a:ln w="14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12A9DB31-35AB-8A0B-8504-BE0F96FBAAD9}"/>
                </a:ext>
              </a:extLst>
            </p:cNvPr>
            <p:cNvSpPr/>
            <p:nvPr/>
          </p:nvSpPr>
          <p:spPr>
            <a:xfrm>
              <a:off x="1629522" y="4167400"/>
              <a:ext cx="46451" cy="23225"/>
            </a:xfrm>
            <a:custGeom>
              <a:avLst/>
              <a:gdLst>
                <a:gd name="connsiteX0" fmla="*/ 0 w 46451"/>
                <a:gd name="connsiteY0" fmla="*/ 0 h 23225"/>
                <a:gd name="connsiteX1" fmla="*/ 46452 w 46451"/>
                <a:gd name="connsiteY1" fmla="*/ 0 h 23225"/>
                <a:gd name="connsiteX2" fmla="*/ 46452 w 46451"/>
                <a:gd name="connsiteY2" fmla="*/ 23226 h 23225"/>
                <a:gd name="connsiteX3" fmla="*/ 0 w 46451"/>
                <a:gd name="connsiteY3" fmla="*/ 23226 h 2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51" h="23225">
                  <a:moveTo>
                    <a:pt x="0" y="0"/>
                  </a:moveTo>
                  <a:lnTo>
                    <a:pt x="46452" y="0"/>
                  </a:lnTo>
                  <a:lnTo>
                    <a:pt x="46452" y="23226"/>
                  </a:lnTo>
                  <a:lnTo>
                    <a:pt x="0" y="23226"/>
                  </a:lnTo>
                  <a:close/>
                </a:path>
              </a:pathLst>
            </a:custGeom>
            <a:grpFill/>
            <a:ln w="14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42694C8A-BEC1-CFEF-8F8F-649D8E232532}"/>
                </a:ext>
              </a:extLst>
            </p:cNvPr>
            <p:cNvSpPr/>
            <p:nvPr/>
          </p:nvSpPr>
          <p:spPr>
            <a:xfrm>
              <a:off x="1745651" y="4167400"/>
              <a:ext cx="46451" cy="23225"/>
            </a:xfrm>
            <a:custGeom>
              <a:avLst/>
              <a:gdLst>
                <a:gd name="connsiteX0" fmla="*/ 0 w 46451"/>
                <a:gd name="connsiteY0" fmla="*/ 0 h 23225"/>
                <a:gd name="connsiteX1" fmla="*/ 46452 w 46451"/>
                <a:gd name="connsiteY1" fmla="*/ 0 h 23225"/>
                <a:gd name="connsiteX2" fmla="*/ 46452 w 46451"/>
                <a:gd name="connsiteY2" fmla="*/ 23226 h 23225"/>
                <a:gd name="connsiteX3" fmla="*/ 0 w 46451"/>
                <a:gd name="connsiteY3" fmla="*/ 23226 h 2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51" h="23225">
                  <a:moveTo>
                    <a:pt x="0" y="0"/>
                  </a:moveTo>
                  <a:lnTo>
                    <a:pt x="46452" y="0"/>
                  </a:lnTo>
                  <a:lnTo>
                    <a:pt x="46452" y="23226"/>
                  </a:lnTo>
                  <a:lnTo>
                    <a:pt x="0" y="23226"/>
                  </a:lnTo>
                  <a:close/>
                </a:path>
              </a:pathLst>
            </a:custGeom>
            <a:grpFill/>
            <a:ln w="14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06677E94-339F-CA18-7A25-C8B3B6578EE7}"/>
                </a:ext>
              </a:extLst>
            </p:cNvPr>
            <p:cNvSpPr/>
            <p:nvPr/>
          </p:nvSpPr>
          <p:spPr>
            <a:xfrm>
              <a:off x="1281135" y="4167400"/>
              <a:ext cx="46451" cy="23225"/>
            </a:xfrm>
            <a:custGeom>
              <a:avLst/>
              <a:gdLst>
                <a:gd name="connsiteX0" fmla="*/ 0 w 46451"/>
                <a:gd name="connsiteY0" fmla="*/ 0 h 23225"/>
                <a:gd name="connsiteX1" fmla="*/ 46452 w 46451"/>
                <a:gd name="connsiteY1" fmla="*/ 0 h 23225"/>
                <a:gd name="connsiteX2" fmla="*/ 46452 w 46451"/>
                <a:gd name="connsiteY2" fmla="*/ 23226 h 23225"/>
                <a:gd name="connsiteX3" fmla="*/ 0 w 46451"/>
                <a:gd name="connsiteY3" fmla="*/ 23226 h 2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51" h="23225">
                  <a:moveTo>
                    <a:pt x="0" y="0"/>
                  </a:moveTo>
                  <a:lnTo>
                    <a:pt x="46452" y="0"/>
                  </a:lnTo>
                  <a:lnTo>
                    <a:pt x="46452" y="23226"/>
                  </a:lnTo>
                  <a:lnTo>
                    <a:pt x="0" y="23226"/>
                  </a:lnTo>
                  <a:close/>
                </a:path>
              </a:pathLst>
            </a:custGeom>
            <a:grpFill/>
            <a:ln w="14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A8F646D4-E741-F774-F877-03F2B253D224}"/>
                </a:ext>
              </a:extLst>
            </p:cNvPr>
            <p:cNvSpPr/>
            <p:nvPr/>
          </p:nvSpPr>
          <p:spPr>
            <a:xfrm>
              <a:off x="1397264" y="4167400"/>
              <a:ext cx="46451" cy="23225"/>
            </a:xfrm>
            <a:custGeom>
              <a:avLst/>
              <a:gdLst>
                <a:gd name="connsiteX0" fmla="*/ 0 w 46451"/>
                <a:gd name="connsiteY0" fmla="*/ 0 h 23225"/>
                <a:gd name="connsiteX1" fmla="*/ 46452 w 46451"/>
                <a:gd name="connsiteY1" fmla="*/ 0 h 23225"/>
                <a:gd name="connsiteX2" fmla="*/ 46452 w 46451"/>
                <a:gd name="connsiteY2" fmla="*/ 23226 h 23225"/>
                <a:gd name="connsiteX3" fmla="*/ 0 w 46451"/>
                <a:gd name="connsiteY3" fmla="*/ 23226 h 2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51" h="23225">
                  <a:moveTo>
                    <a:pt x="0" y="0"/>
                  </a:moveTo>
                  <a:lnTo>
                    <a:pt x="46452" y="0"/>
                  </a:lnTo>
                  <a:lnTo>
                    <a:pt x="46452" y="23226"/>
                  </a:lnTo>
                  <a:lnTo>
                    <a:pt x="0" y="23226"/>
                  </a:lnTo>
                  <a:close/>
                </a:path>
              </a:pathLst>
            </a:custGeom>
            <a:grpFill/>
            <a:ln w="14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D6A6C434-C4EF-5063-32F0-A8D2226F7AF3}"/>
                </a:ext>
              </a:extLst>
            </p:cNvPr>
            <p:cNvSpPr/>
            <p:nvPr/>
          </p:nvSpPr>
          <p:spPr>
            <a:xfrm>
              <a:off x="1362425" y="4306754"/>
              <a:ext cx="348387" cy="348387"/>
            </a:xfrm>
            <a:custGeom>
              <a:avLst/>
              <a:gdLst>
                <a:gd name="connsiteX0" fmla="*/ 174194 w 348387"/>
                <a:gd name="connsiteY0" fmla="*/ 348387 h 348387"/>
                <a:gd name="connsiteX1" fmla="*/ 0 w 348387"/>
                <a:gd name="connsiteY1" fmla="*/ 174194 h 348387"/>
                <a:gd name="connsiteX2" fmla="*/ 174194 w 348387"/>
                <a:gd name="connsiteY2" fmla="*/ 0 h 348387"/>
                <a:gd name="connsiteX3" fmla="*/ 348387 w 348387"/>
                <a:gd name="connsiteY3" fmla="*/ 174194 h 348387"/>
                <a:gd name="connsiteX4" fmla="*/ 174194 w 348387"/>
                <a:gd name="connsiteY4" fmla="*/ 348387 h 348387"/>
                <a:gd name="connsiteX5" fmla="*/ 174194 w 348387"/>
                <a:gd name="connsiteY5" fmla="*/ 58065 h 348387"/>
                <a:gd name="connsiteX6" fmla="*/ 58065 w 348387"/>
                <a:gd name="connsiteY6" fmla="*/ 174194 h 348387"/>
                <a:gd name="connsiteX7" fmla="*/ 174194 w 348387"/>
                <a:gd name="connsiteY7" fmla="*/ 290323 h 348387"/>
                <a:gd name="connsiteX8" fmla="*/ 290323 w 348387"/>
                <a:gd name="connsiteY8" fmla="*/ 174194 h 348387"/>
                <a:gd name="connsiteX9" fmla="*/ 174194 w 348387"/>
                <a:gd name="connsiteY9" fmla="*/ 58065 h 34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8387" h="348387">
                  <a:moveTo>
                    <a:pt x="174194" y="348387"/>
                  </a:moveTo>
                  <a:cubicBezTo>
                    <a:pt x="78143" y="348387"/>
                    <a:pt x="0" y="270244"/>
                    <a:pt x="0" y="174194"/>
                  </a:cubicBezTo>
                  <a:cubicBezTo>
                    <a:pt x="0" y="78143"/>
                    <a:pt x="78143" y="0"/>
                    <a:pt x="174194" y="0"/>
                  </a:cubicBezTo>
                  <a:cubicBezTo>
                    <a:pt x="270244" y="0"/>
                    <a:pt x="348387" y="78143"/>
                    <a:pt x="348387" y="174194"/>
                  </a:cubicBezTo>
                  <a:cubicBezTo>
                    <a:pt x="348387" y="270244"/>
                    <a:pt x="270244" y="348387"/>
                    <a:pt x="174194" y="348387"/>
                  </a:cubicBezTo>
                  <a:close/>
                  <a:moveTo>
                    <a:pt x="174194" y="58065"/>
                  </a:moveTo>
                  <a:cubicBezTo>
                    <a:pt x="110159" y="58065"/>
                    <a:pt x="58065" y="110159"/>
                    <a:pt x="58065" y="174194"/>
                  </a:cubicBezTo>
                  <a:cubicBezTo>
                    <a:pt x="58065" y="238229"/>
                    <a:pt x="110159" y="290323"/>
                    <a:pt x="174194" y="290323"/>
                  </a:cubicBezTo>
                  <a:cubicBezTo>
                    <a:pt x="238229" y="290323"/>
                    <a:pt x="290323" y="238229"/>
                    <a:pt x="290323" y="174194"/>
                  </a:cubicBezTo>
                  <a:cubicBezTo>
                    <a:pt x="290323" y="110159"/>
                    <a:pt x="238229" y="58065"/>
                    <a:pt x="174194" y="58065"/>
                  </a:cubicBezTo>
                  <a:close/>
                </a:path>
              </a:pathLst>
            </a:custGeom>
            <a:solidFill>
              <a:schemeClr val="accent3"/>
            </a:solidFill>
            <a:ln w="14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1E6C3928-FD84-9D09-76F1-F33B2818C89F}"/>
                </a:ext>
              </a:extLst>
            </p:cNvPr>
            <p:cNvSpPr/>
            <p:nvPr/>
          </p:nvSpPr>
          <p:spPr>
            <a:xfrm>
              <a:off x="1525006" y="4422883"/>
              <a:ext cx="46451" cy="69677"/>
            </a:xfrm>
            <a:custGeom>
              <a:avLst/>
              <a:gdLst>
                <a:gd name="connsiteX0" fmla="*/ 0 w 46451"/>
                <a:gd name="connsiteY0" fmla="*/ 0 h 69677"/>
                <a:gd name="connsiteX1" fmla="*/ 0 w 46451"/>
                <a:gd name="connsiteY1" fmla="*/ 69677 h 69677"/>
                <a:gd name="connsiteX2" fmla="*/ 46452 w 46451"/>
                <a:gd name="connsiteY2" fmla="*/ 69677 h 69677"/>
                <a:gd name="connsiteX3" fmla="*/ 46452 w 46451"/>
                <a:gd name="connsiteY3" fmla="*/ 46452 h 69677"/>
                <a:gd name="connsiteX4" fmla="*/ 23226 w 46451"/>
                <a:gd name="connsiteY4" fmla="*/ 46452 h 69677"/>
                <a:gd name="connsiteX5" fmla="*/ 23226 w 46451"/>
                <a:gd name="connsiteY5" fmla="*/ 0 h 6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51" h="69677">
                  <a:moveTo>
                    <a:pt x="0" y="0"/>
                  </a:moveTo>
                  <a:lnTo>
                    <a:pt x="0" y="69677"/>
                  </a:lnTo>
                  <a:lnTo>
                    <a:pt x="46452" y="69677"/>
                  </a:lnTo>
                  <a:lnTo>
                    <a:pt x="46452" y="46452"/>
                  </a:lnTo>
                  <a:lnTo>
                    <a:pt x="23226" y="46452"/>
                  </a:lnTo>
                  <a:lnTo>
                    <a:pt x="23226" y="0"/>
                  </a:lnTo>
                  <a:close/>
                </a:path>
              </a:pathLst>
            </a:custGeom>
            <a:grpFill/>
            <a:ln w="14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C4BCB2C6-E59C-7B5B-4986-5ADA92AB3E15}"/>
                </a:ext>
              </a:extLst>
            </p:cNvPr>
            <p:cNvSpPr/>
            <p:nvPr/>
          </p:nvSpPr>
          <p:spPr>
            <a:xfrm>
              <a:off x="1455783" y="4353206"/>
              <a:ext cx="208577" cy="208579"/>
            </a:xfrm>
            <a:custGeom>
              <a:avLst/>
              <a:gdLst>
                <a:gd name="connsiteX0" fmla="*/ 80836 w 208577"/>
                <a:gd name="connsiteY0" fmla="*/ 0 h 208579"/>
                <a:gd name="connsiteX1" fmla="*/ 0 w 208577"/>
                <a:gd name="connsiteY1" fmla="*/ 28857 h 208579"/>
                <a:gd name="connsiteX2" fmla="*/ 14714 w 208577"/>
                <a:gd name="connsiteY2" fmla="*/ 46826 h 208579"/>
                <a:gd name="connsiteX3" fmla="*/ 69223 w 208577"/>
                <a:gd name="connsiteY3" fmla="*/ 23957 h 208579"/>
                <a:gd name="connsiteX4" fmla="*/ 69223 w 208577"/>
                <a:gd name="connsiteY4" fmla="*/ 46452 h 208579"/>
                <a:gd name="connsiteX5" fmla="*/ 92449 w 208577"/>
                <a:gd name="connsiteY5" fmla="*/ 46452 h 208579"/>
                <a:gd name="connsiteX6" fmla="*/ 92449 w 208577"/>
                <a:gd name="connsiteY6" fmla="*/ 23912 h 208579"/>
                <a:gd name="connsiteX7" fmla="*/ 184665 w 208577"/>
                <a:gd name="connsiteY7" fmla="*/ 116129 h 208579"/>
                <a:gd name="connsiteX8" fmla="*/ 162126 w 208577"/>
                <a:gd name="connsiteY8" fmla="*/ 116129 h 208579"/>
                <a:gd name="connsiteX9" fmla="*/ 162126 w 208577"/>
                <a:gd name="connsiteY9" fmla="*/ 139355 h 208579"/>
                <a:gd name="connsiteX10" fmla="*/ 184620 w 208577"/>
                <a:gd name="connsiteY10" fmla="*/ 139355 h 208579"/>
                <a:gd name="connsiteX11" fmla="*/ 161752 w 208577"/>
                <a:gd name="connsiteY11" fmla="*/ 193853 h 208579"/>
                <a:gd name="connsiteX12" fmla="*/ 179733 w 208577"/>
                <a:gd name="connsiteY12" fmla="*/ 208579 h 208579"/>
                <a:gd name="connsiteX13" fmla="*/ 208578 w 208577"/>
                <a:gd name="connsiteY13" fmla="*/ 127742 h 208579"/>
                <a:gd name="connsiteX14" fmla="*/ 80836 w 208577"/>
                <a:gd name="connsiteY14" fmla="*/ 0 h 20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8577" h="208579">
                  <a:moveTo>
                    <a:pt x="80836" y="0"/>
                  </a:moveTo>
                  <a:cubicBezTo>
                    <a:pt x="51447" y="0"/>
                    <a:pt x="22738" y="10253"/>
                    <a:pt x="0" y="28857"/>
                  </a:cubicBezTo>
                  <a:lnTo>
                    <a:pt x="14714" y="46826"/>
                  </a:lnTo>
                  <a:cubicBezTo>
                    <a:pt x="30297" y="34074"/>
                    <a:pt x="49332" y="26197"/>
                    <a:pt x="69223" y="23957"/>
                  </a:cubicBezTo>
                  <a:lnTo>
                    <a:pt x="69223" y="46452"/>
                  </a:lnTo>
                  <a:lnTo>
                    <a:pt x="92449" y="46452"/>
                  </a:lnTo>
                  <a:lnTo>
                    <a:pt x="92449" y="23912"/>
                  </a:lnTo>
                  <a:cubicBezTo>
                    <a:pt x="140806" y="29288"/>
                    <a:pt x="179290" y="67761"/>
                    <a:pt x="184665" y="116129"/>
                  </a:cubicBezTo>
                  <a:lnTo>
                    <a:pt x="162126" y="116129"/>
                  </a:lnTo>
                  <a:lnTo>
                    <a:pt x="162126" y="139355"/>
                  </a:lnTo>
                  <a:lnTo>
                    <a:pt x="184620" y="139355"/>
                  </a:lnTo>
                  <a:cubicBezTo>
                    <a:pt x="182381" y="159258"/>
                    <a:pt x="174504" y="178281"/>
                    <a:pt x="161752" y="193853"/>
                  </a:cubicBezTo>
                  <a:lnTo>
                    <a:pt x="179733" y="208579"/>
                  </a:lnTo>
                  <a:cubicBezTo>
                    <a:pt x="198337" y="185840"/>
                    <a:pt x="208578" y="157131"/>
                    <a:pt x="208578" y="127742"/>
                  </a:cubicBezTo>
                  <a:cubicBezTo>
                    <a:pt x="208578" y="57310"/>
                    <a:pt x="151268" y="0"/>
                    <a:pt x="80836" y="0"/>
                  </a:cubicBezTo>
                  <a:close/>
                </a:path>
              </a:pathLst>
            </a:custGeom>
            <a:grpFill/>
            <a:ln w="14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FDC7E968-8670-08AD-1D58-1E185070AFBF}"/>
                </a:ext>
              </a:extLst>
            </p:cNvPr>
            <p:cNvSpPr/>
            <p:nvPr/>
          </p:nvSpPr>
          <p:spPr>
            <a:xfrm>
              <a:off x="1408877" y="4400112"/>
              <a:ext cx="208579" cy="208577"/>
            </a:xfrm>
            <a:custGeom>
              <a:avLst/>
              <a:gdLst>
                <a:gd name="connsiteX0" fmla="*/ 139355 w 208579"/>
                <a:gd name="connsiteY0" fmla="*/ 184621 h 208577"/>
                <a:gd name="connsiteX1" fmla="*/ 139355 w 208579"/>
                <a:gd name="connsiteY1" fmla="*/ 162126 h 208577"/>
                <a:gd name="connsiteX2" fmla="*/ 116129 w 208579"/>
                <a:gd name="connsiteY2" fmla="*/ 162126 h 208577"/>
                <a:gd name="connsiteX3" fmla="*/ 116129 w 208579"/>
                <a:gd name="connsiteY3" fmla="*/ 184666 h 208577"/>
                <a:gd name="connsiteX4" fmla="*/ 23912 w 208579"/>
                <a:gd name="connsiteY4" fmla="*/ 92449 h 208577"/>
                <a:gd name="connsiteX5" fmla="*/ 46452 w 208579"/>
                <a:gd name="connsiteY5" fmla="*/ 92449 h 208577"/>
                <a:gd name="connsiteX6" fmla="*/ 46452 w 208579"/>
                <a:gd name="connsiteY6" fmla="*/ 69223 h 208577"/>
                <a:gd name="connsiteX7" fmla="*/ 23957 w 208579"/>
                <a:gd name="connsiteY7" fmla="*/ 69223 h 208577"/>
                <a:gd name="connsiteX8" fmla="*/ 46826 w 208579"/>
                <a:gd name="connsiteY8" fmla="*/ 14725 h 208577"/>
                <a:gd name="connsiteX9" fmla="*/ 28845 w 208579"/>
                <a:gd name="connsiteY9" fmla="*/ 0 h 208577"/>
                <a:gd name="connsiteX10" fmla="*/ 0 w 208579"/>
                <a:gd name="connsiteY10" fmla="*/ 80836 h 208577"/>
                <a:gd name="connsiteX11" fmla="*/ 127742 w 208579"/>
                <a:gd name="connsiteY11" fmla="*/ 208578 h 208577"/>
                <a:gd name="connsiteX12" fmla="*/ 208579 w 208579"/>
                <a:gd name="connsiteY12" fmla="*/ 179721 h 208577"/>
                <a:gd name="connsiteX13" fmla="*/ 193864 w 208579"/>
                <a:gd name="connsiteY13" fmla="*/ 161752 h 208577"/>
                <a:gd name="connsiteX14" fmla="*/ 139355 w 208579"/>
                <a:gd name="connsiteY14" fmla="*/ 184621 h 20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8579" h="208577">
                  <a:moveTo>
                    <a:pt x="139355" y="184621"/>
                  </a:moveTo>
                  <a:lnTo>
                    <a:pt x="139355" y="162126"/>
                  </a:lnTo>
                  <a:lnTo>
                    <a:pt x="116129" y="162126"/>
                  </a:lnTo>
                  <a:lnTo>
                    <a:pt x="116129" y="184666"/>
                  </a:lnTo>
                  <a:cubicBezTo>
                    <a:pt x="67773" y="179290"/>
                    <a:pt x="29288" y="140817"/>
                    <a:pt x="23912" y="92449"/>
                  </a:cubicBezTo>
                  <a:lnTo>
                    <a:pt x="46452" y="92449"/>
                  </a:lnTo>
                  <a:lnTo>
                    <a:pt x="46452" y="69223"/>
                  </a:lnTo>
                  <a:lnTo>
                    <a:pt x="23957" y="69223"/>
                  </a:lnTo>
                  <a:cubicBezTo>
                    <a:pt x="26197" y="49320"/>
                    <a:pt x="34074" y="30297"/>
                    <a:pt x="46826" y="14725"/>
                  </a:cubicBezTo>
                  <a:lnTo>
                    <a:pt x="28845" y="0"/>
                  </a:lnTo>
                  <a:cubicBezTo>
                    <a:pt x="10241" y="22738"/>
                    <a:pt x="0" y="51447"/>
                    <a:pt x="0" y="80836"/>
                  </a:cubicBezTo>
                  <a:cubicBezTo>
                    <a:pt x="0" y="151268"/>
                    <a:pt x="57310" y="208578"/>
                    <a:pt x="127742" y="208578"/>
                  </a:cubicBezTo>
                  <a:cubicBezTo>
                    <a:pt x="157131" y="208578"/>
                    <a:pt x="185840" y="198327"/>
                    <a:pt x="208579" y="179721"/>
                  </a:cubicBezTo>
                  <a:lnTo>
                    <a:pt x="193864" y="161752"/>
                  </a:lnTo>
                  <a:cubicBezTo>
                    <a:pt x="178281" y="174504"/>
                    <a:pt x="159258" y="182381"/>
                    <a:pt x="139355" y="184621"/>
                  </a:cubicBezTo>
                  <a:close/>
                </a:path>
              </a:pathLst>
            </a:custGeom>
            <a:grpFill/>
            <a:ln w="14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7" name="Graphique 97">
            <a:extLst>
              <a:ext uri="{FF2B5EF4-FFF2-40B4-BE49-F238E27FC236}">
                <a16:creationId xmlns:a16="http://schemas.microsoft.com/office/drawing/2014/main" id="{7720A47A-0CAB-2444-B64E-8A8AD8973FC4}"/>
              </a:ext>
            </a:extLst>
          </p:cNvPr>
          <p:cNvGrpSpPr/>
          <p:nvPr/>
        </p:nvGrpSpPr>
        <p:grpSpPr>
          <a:xfrm>
            <a:off x="4279346" y="4371856"/>
            <a:ext cx="697511" cy="697500"/>
            <a:chOff x="4488263" y="4004298"/>
            <a:chExt cx="697511" cy="697500"/>
          </a:xfrm>
          <a:solidFill>
            <a:schemeClr val="accent1"/>
          </a:solidFill>
        </p:grpSpPr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DE1D3F14-8128-756B-28AB-B948949E7417}"/>
                </a:ext>
              </a:extLst>
            </p:cNvPr>
            <p:cNvSpPr/>
            <p:nvPr/>
          </p:nvSpPr>
          <p:spPr>
            <a:xfrm>
              <a:off x="4735774" y="4218048"/>
              <a:ext cx="303749" cy="56407"/>
            </a:xfrm>
            <a:custGeom>
              <a:avLst/>
              <a:gdLst>
                <a:gd name="connsiteX0" fmla="*/ 0 w 303749"/>
                <a:gd name="connsiteY0" fmla="*/ 56408 h 56407"/>
                <a:gd name="connsiteX1" fmla="*/ 22500 w 303749"/>
                <a:gd name="connsiteY1" fmla="*/ 56408 h 56407"/>
                <a:gd name="connsiteX2" fmla="*/ 45000 w 303749"/>
                <a:gd name="connsiteY2" fmla="*/ 56408 h 56407"/>
                <a:gd name="connsiteX3" fmla="*/ 303750 w 303749"/>
                <a:gd name="connsiteY3" fmla="*/ 56408 h 56407"/>
                <a:gd name="connsiteX4" fmla="*/ 303750 w 303749"/>
                <a:gd name="connsiteY4" fmla="*/ 0 h 56407"/>
                <a:gd name="connsiteX5" fmla="*/ 0 w 303749"/>
                <a:gd name="connsiteY5" fmla="*/ 0 h 5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749" h="56407">
                  <a:moveTo>
                    <a:pt x="0" y="56408"/>
                  </a:moveTo>
                  <a:lnTo>
                    <a:pt x="22500" y="56408"/>
                  </a:lnTo>
                  <a:lnTo>
                    <a:pt x="45000" y="56408"/>
                  </a:lnTo>
                  <a:lnTo>
                    <a:pt x="303750" y="56408"/>
                  </a:lnTo>
                  <a:lnTo>
                    <a:pt x="3037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11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DB601C10-B50E-F5BF-B35F-AAC4E484FDDF}"/>
                </a:ext>
              </a:extLst>
            </p:cNvPr>
            <p:cNvSpPr/>
            <p:nvPr/>
          </p:nvSpPr>
          <p:spPr>
            <a:xfrm>
              <a:off x="4709348" y="4071798"/>
              <a:ext cx="330176" cy="112500"/>
            </a:xfrm>
            <a:custGeom>
              <a:avLst/>
              <a:gdLst>
                <a:gd name="connsiteX0" fmla="*/ 0 w 330176"/>
                <a:gd name="connsiteY0" fmla="*/ 0 h 112500"/>
                <a:gd name="connsiteX1" fmla="*/ 15176 w 330176"/>
                <a:gd name="connsiteY1" fmla="*/ 56250 h 112500"/>
                <a:gd name="connsiteX2" fmla="*/ 0 w 330176"/>
                <a:gd name="connsiteY2" fmla="*/ 112500 h 112500"/>
                <a:gd name="connsiteX3" fmla="*/ 330176 w 330176"/>
                <a:gd name="connsiteY3" fmla="*/ 112500 h 112500"/>
                <a:gd name="connsiteX4" fmla="*/ 330176 w 330176"/>
                <a:gd name="connsiteY4" fmla="*/ 0 h 11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176" h="112500">
                  <a:moveTo>
                    <a:pt x="0" y="0"/>
                  </a:moveTo>
                  <a:cubicBezTo>
                    <a:pt x="9596" y="16560"/>
                    <a:pt x="15176" y="35730"/>
                    <a:pt x="15176" y="56250"/>
                  </a:cubicBezTo>
                  <a:cubicBezTo>
                    <a:pt x="15176" y="76770"/>
                    <a:pt x="9596" y="95940"/>
                    <a:pt x="0" y="112500"/>
                  </a:cubicBezTo>
                  <a:lnTo>
                    <a:pt x="330176" y="112500"/>
                  </a:lnTo>
                  <a:lnTo>
                    <a:pt x="330176" y="0"/>
                  </a:lnTo>
                  <a:close/>
                </a:path>
              </a:pathLst>
            </a:custGeom>
            <a:solidFill>
              <a:schemeClr val="accent3"/>
            </a:solidFill>
            <a:ln w="111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10" name="Graphique 97">
              <a:extLst>
                <a:ext uri="{FF2B5EF4-FFF2-40B4-BE49-F238E27FC236}">
                  <a16:creationId xmlns:a16="http://schemas.microsoft.com/office/drawing/2014/main" id="{9E6F3890-0488-AAA3-B09F-A59DB837654E}"/>
                </a:ext>
              </a:extLst>
            </p:cNvPr>
            <p:cNvGrpSpPr/>
            <p:nvPr/>
          </p:nvGrpSpPr>
          <p:grpSpPr>
            <a:xfrm>
              <a:off x="4488263" y="4004298"/>
              <a:ext cx="697511" cy="697500"/>
              <a:chOff x="4488263" y="4004298"/>
              <a:chExt cx="697511" cy="697500"/>
            </a:xfrm>
            <a:grpFill/>
          </p:grpSpPr>
          <p:sp>
            <p:nvSpPr>
              <p:cNvPr id="111" name="Forme libre : forme 110">
                <a:extLst>
                  <a:ext uri="{FF2B5EF4-FFF2-40B4-BE49-F238E27FC236}">
                    <a16:creationId xmlns:a16="http://schemas.microsoft.com/office/drawing/2014/main" id="{B5BE657A-34A0-29D6-FEEF-0DF41DD27D4D}"/>
                  </a:ext>
                </a:extLst>
              </p:cNvPr>
              <p:cNvSpPr/>
              <p:nvPr/>
            </p:nvSpPr>
            <p:spPr>
              <a:xfrm>
                <a:off x="4567024" y="4049298"/>
                <a:ext cx="90000" cy="157500"/>
              </a:xfrm>
              <a:custGeom>
                <a:avLst/>
                <a:gdLst>
                  <a:gd name="connsiteX0" fmla="*/ 56250 w 90000"/>
                  <a:gd name="connsiteY0" fmla="*/ 157500 h 157500"/>
                  <a:gd name="connsiteX1" fmla="*/ 56250 w 90000"/>
                  <a:gd name="connsiteY1" fmla="*/ 135000 h 157500"/>
                  <a:gd name="connsiteX2" fmla="*/ 90000 w 90000"/>
                  <a:gd name="connsiteY2" fmla="*/ 101250 h 157500"/>
                  <a:gd name="connsiteX3" fmla="*/ 56250 w 90000"/>
                  <a:gd name="connsiteY3" fmla="*/ 67500 h 157500"/>
                  <a:gd name="connsiteX4" fmla="*/ 33750 w 90000"/>
                  <a:gd name="connsiteY4" fmla="*/ 67500 h 157500"/>
                  <a:gd name="connsiteX5" fmla="*/ 22500 w 90000"/>
                  <a:gd name="connsiteY5" fmla="*/ 56250 h 157500"/>
                  <a:gd name="connsiteX6" fmla="*/ 33750 w 90000"/>
                  <a:gd name="connsiteY6" fmla="*/ 45000 h 157500"/>
                  <a:gd name="connsiteX7" fmla="*/ 56250 w 90000"/>
                  <a:gd name="connsiteY7" fmla="*/ 45000 h 157500"/>
                  <a:gd name="connsiteX8" fmla="*/ 67500 w 90000"/>
                  <a:gd name="connsiteY8" fmla="*/ 56250 h 157500"/>
                  <a:gd name="connsiteX9" fmla="*/ 90000 w 90000"/>
                  <a:gd name="connsiteY9" fmla="*/ 56250 h 157500"/>
                  <a:gd name="connsiteX10" fmla="*/ 56250 w 90000"/>
                  <a:gd name="connsiteY10" fmla="*/ 22500 h 157500"/>
                  <a:gd name="connsiteX11" fmla="*/ 56250 w 90000"/>
                  <a:gd name="connsiteY11" fmla="*/ 0 h 157500"/>
                  <a:gd name="connsiteX12" fmla="*/ 33750 w 90000"/>
                  <a:gd name="connsiteY12" fmla="*/ 0 h 157500"/>
                  <a:gd name="connsiteX13" fmla="*/ 33750 w 90000"/>
                  <a:gd name="connsiteY13" fmla="*/ 22500 h 157500"/>
                  <a:gd name="connsiteX14" fmla="*/ 0 w 90000"/>
                  <a:gd name="connsiteY14" fmla="*/ 56250 h 157500"/>
                  <a:gd name="connsiteX15" fmla="*/ 33750 w 90000"/>
                  <a:gd name="connsiteY15" fmla="*/ 90000 h 157500"/>
                  <a:gd name="connsiteX16" fmla="*/ 56250 w 90000"/>
                  <a:gd name="connsiteY16" fmla="*/ 90000 h 157500"/>
                  <a:gd name="connsiteX17" fmla="*/ 67500 w 90000"/>
                  <a:gd name="connsiteY17" fmla="*/ 101250 h 157500"/>
                  <a:gd name="connsiteX18" fmla="*/ 56250 w 90000"/>
                  <a:gd name="connsiteY18" fmla="*/ 112500 h 157500"/>
                  <a:gd name="connsiteX19" fmla="*/ 33750 w 90000"/>
                  <a:gd name="connsiteY19" fmla="*/ 112500 h 157500"/>
                  <a:gd name="connsiteX20" fmla="*/ 22500 w 90000"/>
                  <a:gd name="connsiteY20" fmla="*/ 101250 h 157500"/>
                  <a:gd name="connsiteX21" fmla="*/ 0 w 90000"/>
                  <a:gd name="connsiteY21" fmla="*/ 101250 h 157500"/>
                  <a:gd name="connsiteX22" fmla="*/ 33750 w 90000"/>
                  <a:gd name="connsiteY22" fmla="*/ 135000 h 157500"/>
                  <a:gd name="connsiteX23" fmla="*/ 33750 w 90000"/>
                  <a:gd name="connsiteY23" fmla="*/ 157500 h 15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000" h="157500">
                    <a:moveTo>
                      <a:pt x="56250" y="157500"/>
                    </a:moveTo>
                    <a:lnTo>
                      <a:pt x="56250" y="135000"/>
                    </a:lnTo>
                    <a:cubicBezTo>
                      <a:pt x="74858" y="135000"/>
                      <a:pt x="90000" y="119858"/>
                      <a:pt x="90000" y="101250"/>
                    </a:cubicBezTo>
                    <a:cubicBezTo>
                      <a:pt x="90000" y="82643"/>
                      <a:pt x="74858" y="67500"/>
                      <a:pt x="56250" y="67500"/>
                    </a:cubicBezTo>
                    <a:lnTo>
                      <a:pt x="33750" y="67500"/>
                    </a:lnTo>
                    <a:cubicBezTo>
                      <a:pt x="27540" y="67500"/>
                      <a:pt x="22500" y="62449"/>
                      <a:pt x="22500" y="56250"/>
                    </a:cubicBezTo>
                    <a:cubicBezTo>
                      <a:pt x="22500" y="50051"/>
                      <a:pt x="27540" y="45000"/>
                      <a:pt x="33750" y="45000"/>
                    </a:cubicBezTo>
                    <a:lnTo>
                      <a:pt x="56250" y="45000"/>
                    </a:lnTo>
                    <a:cubicBezTo>
                      <a:pt x="62460" y="45000"/>
                      <a:pt x="67500" y="50051"/>
                      <a:pt x="67500" y="56250"/>
                    </a:cubicBezTo>
                    <a:lnTo>
                      <a:pt x="90000" y="56250"/>
                    </a:lnTo>
                    <a:cubicBezTo>
                      <a:pt x="90000" y="37642"/>
                      <a:pt x="74858" y="22500"/>
                      <a:pt x="56250" y="22500"/>
                    </a:cubicBezTo>
                    <a:lnTo>
                      <a:pt x="56250" y="0"/>
                    </a:lnTo>
                    <a:lnTo>
                      <a:pt x="33750" y="0"/>
                    </a:lnTo>
                    <a:lnTo>
                      <a:pt x="33750" y="22500"/>
                    </a:lnTo>
                    <a:cubicBezTo>
                      <a:pt x="15143" y="22500"/>
                      <a:pt x="0" y="37642"/>
                      <a:pt x="0" y="56250"/>
                    </a:cubicBezTo>
                    <a:cubicBezTo>
                      <a:pt x="0" y="74858"/>
                      <a:pt x="15143" y="90000"/>
                      <a:pt x="33750" y="90000"/>
                    </a:cubicBezTo>
                    <a:lnTo>
                      <a:pt x="56250" y="90000"/>
                    </a:lnTo>
                    <a:cubicBezTo>
                      <a:pt x="62460" y="90000"/>
                      <a:pt x="67500" y="95051"/>
                      <a:pt x="67500" y="101250"/>
                    </a:cubicBezTo>
                    <a:cubicBezTo>
                      <a:pt x="67500" y="107449"/>
                      <a:pt x="62460" y="112500"/>
                      <a:pt x="56250" y="112500"/>
                    </a:cubicBezTo>
                    <a:lnTo>
                      <a:pt x="33750" y="112500"/>
                    </a:lnTo>
                    <a:cubicBezTo>
                      <a:pt x="27540" y="112500"/>
                      <a:pt x="22500" y="107449"/>
                      <a:pt x="22500" y="101250"/>
                    </a:cubicBezTo>
                    <a:lnTo>
                      <a:pt x="0" y="101250"/>
                    </a:lnTo>
                    <a:cubicBezTo>
                      <a:pt x="0" y="119858"/>
                      <a:pt x="15143" y="135000"/>
                      <a:pt x="33750" y="135000"/>
                    </a:cubicBezTo>
                    <a:lnTo>
                      <a:pt x="33750" y="157500"/>
                    </a:lnTo>
                    <a:close/>
                  </a:path>
                </a:pathLst>
              </a:custGeom>
              <a:grpFill/>
              <a:ln w="111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2" name="Forme libre : forme 111">
                <a:extLst>
                  <a:ext uri="{FF2B5EF4-FFF2-40B4-BE49-F238E27FC236}">
                    <a16:creationId xmlns:a16="http://schemas.microsoft.com/office/drawing/2014/main" id="{CD5F5755-377E-B58C-2D38-F323CA9C33B6}"/>
                  </a:ext>
                </a:extLst>
              </p:cNvPr>
              <p:cNvSpPr/>
              <p:nvPr/>
            </p:nvSpPr>
            <p:spPr>
              <a:xfrm>
                <a:off x="5009071" y="4547594"/>
                <a:ext cx="128407" cy="102611"/>
              </a:xfrm>
              <a:custGeom>
                <a:avLst/>
                <a:gdLst>
                  <a:gd name="connsiteX0" fmla="*/ 112500 w 128407"/>
                  <a:gd name="connsiteY0" fmla="*/ 0 h 102611"/>
                  <a:gd name="connsiteX1" fmla="*/ 41704 w 128407"/>
                  <a:gd name="connsiteY1" fmla="*/ 70796 h 102611"/>
                  <a:gd name="connsiteX2" fmla="*/ 15907 w 128407"/>
                  <a:gd name="connsiteY2" fmla="*/ 45000 h 102611"/>
                  <a:gd name="connsiteX3" fmla="*/ 0 w 128407"/>
                  <a:gd name="connsiteY3" fmla="*/ 60908 h 102611"/>
                  <a:gd name="connsiteX4" fmla="*/ 41704 w 128407"/>
                  <a:gd name="connsiteY4" fmla="*/ 102611 h 102611"/>
                  <a:gd name="connsiteX5" fmla="*/ 128407 w 128407"/>
                  <a:gd name="connsiteY5" fmla="*/ 15908 h 10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407" h="102611">
                    <a:moveTo>
                      <a:pt x="112500" y="0"/>
                    </a:moveTo>
                    <a:lnTo>
                      <a:pt x="41704" y="70796"/>
                    </a:lnTo>
                    <a:lnTo>
                      <a:pt x="15907" y="45000"/>
                    </a:lnTo>
                    <a:lnTo>
                      <a:pt x="0" y="60908"/>
                    </a:lnTo>
                    <a:lnTo>
                      <a:pt x="41704" y="102611"/>
                    </a:lnTo>
                    <a:lnTo>
                      <a:pt x="128407" y="15908"/>
                    </a:lnTo>
                    <a:close/>
                  </a:path>
                </a:pathLst>
              </a:custGeom>
              <a:solidFill>
                <a:schemeClr val="accent3"/>
              </a:solidFill>
              <a:ln w="111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3" name="Forme libre : forme 112">
                <a:extLst>
                  <a:ext uri="{FF2B5EF4-FFF2-40B4-BE49-F238E27FC236}">
                    <a16:creationId xmlns:a16="http://schemas.microsoft.com/office/drawing/2014/main" id="{94AD6223-4AE5-B63B-7A08-DA6BB5669E1C}"/>
                  </a:ext>
                </a:extLst>
              </p:cNvPr>
              <p:cNvSpPr/>
              <p:nvPr/>
            </p:nvSpPr>
            <p:spPr>
              <a:xfrm>
                <a:off x="4735774" y="4206798"/>
                <a:ext cx="303749" cy="22500"/>
              </a:xfrm>
              <a:custGeom>
                <a:avLst/>
                <a:gdLst>
                  <a:gd name="connsiteX0" fmla="*/ 0 w 303749"/>
                  <a:gd name="connsiteY0" fmla="*/ 0 h 22500"/>
                  <a:gd name="connsiteX1" fmla="*/ 303750 w 303749"/>
                  <a:gd name="connsiteY1" fmla="*/ 0 h 22500"/>
                  <a:gd name="connsiteX2" fmla="*/ 303750 w 303749"/>
                  <a:gd name="connsiteY2" fmla="*/ 22500 h 22500"/>
                  <a:gd name="connsiteX3" fmla="*/ 0 w 303749"/>
                  <a:gd name="connsiteY3" fmla="*/ 22500 h 2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3749" h="22500">
                    <a:moveTo>
                      <a:pt x="0" y="0"/>
                    </a:moveTo>
                    <a:lnTo>
                      <a:pt x="303750" y="0"/>
                    </a:lnTo>
                    <a:lnTo>
                      <a:pt x="303750" y="22500"/>
                    </a:lnTo>
                    <a:lnTo>
                      <a:pt x="0" y="22500"/>
                    </a:lnTo>
                    <a:close/>
                  </a:path>
                </a:pathLst>
              </a:custGeom>
              <a:grpFill/>
              <a:ln w="111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4" name="Forme libre : forme 113">
                <a:extLst>
                  <a:ext uri="{FF2B5EF4-FFF2-40B4-BE49-F238E27FC236}">
                    <a16:creationId xmlns:a16="http://schemas.microsoft.com/office/drawing/2014/main" id="{F2C4F2B8-CAA3-D4DC-3F6E-0EDCD782B712}"/>
                  </a:ext>
                </a:extLst>
              </p:cNvPr>
              <p:cNvSpPr/>
              <p:nvPr/>
            </p:nvSpPr>
            <p:spPr>
              <a:xfrm>
                <a:off x="4735774" y="4251798"/>
                <a:ext cx="22500" cy="22500"/>
              </a:xfrm>
              <a:custGeom>
                <a:avLst/>
                <a:gdLst>
                  <a:gd name="connsiteX0" fmla="*/ 0 w 22500"/>
                  <a:gd name="connsiteY0" fmla="*/ 0 h 22500"/>
                  <a:gd name="connsiteX1" fmla="*/ 22500 w 22500"/>
                  <a:gd name="connsiteY1" fmla="*/ 0 h 22500"/>
                  <a:gd name="connsiteX2" fmla="*/ 22500 w 22500"/>
                  <a:gd name="connsiteY2" fmla="*/ 22500 h 22500"/>
                  <a:gd name="connsiteX3" fmla="*/ 0 w 22500"/>
                  <a:gd name="connsiteY3" fmla="*/ 22500 h 2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00" h="22500">
                    <a:moveTo>
                      <a:pt x="0" y="0"/>
                    </a:moveTo>
                    <a:lnTo>
                      <a:pt x="22500" y="0"/>
                    </a:lnTo>
                    <a:lnTo>
                      <a:pt x="22500" y="22500"/>
                    </a:lnTo>
                    <a:lnTo>
                      <a:pt x="0" y="22500"/>
                    </a:lnTo>
                    <a:close/>
                  </a:path>
                </a:pathLst>
              </a:custGeom>
              <a:grpFill/>
              <a:ln w="111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5" name="Forme libre : forme 114">
                <a:extLst>
                  <a:ext uri="{FF2B5EF4-FFF2-40B4-BE49-F238E27FC236}">
                    <a16:creationId xmlns:a16="http://schemas.microsoft.com/office/drawing/2014/main" id="{D97286B9-055B-7811-9B60-206DCB4AA3D6}"/>
                  </a:ext>
                </a:extLst>
              </p:cNvPr>
              <p:cNvSpPr/>
              <p:nvPr/>
            </p:nvSpPr>
            <p:spPr>
              <a:xfrm>
                <a:off x="4780774" y="4251798"/>
                <a:ext cx="258749" cy="22500"/>
              </a:xfrm>
              <a:custGeom>
                <a:avLst/>
                <a:gdLst>
                  <a:gd name="connsiteX0" fmla="*/ 0 w 258749"/>
                  <a:gd name="connsiteY0" fmla="*/ 0 h 22500"/>
                  <a:gd name="connsiteX1" fmla="*/ 258750 w 258749"/>
                  <a:gd name="connsiteY1" fmla="*/ 0 h 22500"/>
                  <a:gd name="connsiteX2" fmla="*/ 258750 w 258749"/>
                  <a:gd name="connsiteY2" fmla="*/ 22500 h 22500"/>
                  <a:gd name="connsiteX3" fmla="*/ 0 w 258749"/>
                  <a:gd name="connsiteY3" fmla="*/ 22500 h 2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49" h="22500">
                    <a:moveTo>
                      <a:pt x="0" y="0"/>
                    </a:moveTo>
                    <a:lnTo>
                      <a:pt x="258750" y="0"/>
                    </a:lnTo>
                    <a:lnTo>
                      <a:pt x="258750" y="22500"/>
                    </a:lnTo>
                    <a:lnTo>
                      <a:pt x="0" y="22500"/>
                    </a:lnTo>
                    <a:close/>
                  </a:path>
                </a:pathLst>
              </a:custGeom>
              <a:grpFill/>
              <a:ln w="111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6" name="Forme libre : forme 115">
                <a:extLst>
                  <a:ext uri="{FF2B5EF4-FFF2-40B4-BE49-F238E27FC236}">
                    <a16:creationId xmlns:a16="http://schemas.microsoft.com/office/drawing/2014/main" id="{CC384270-9DFF-DD2C-FBF2-55FC9825D254}"/>
                  </a:ext>
                </a:extLst>
              </p:cNvPr>
              <p:cNvSpPr/>
              <p:nvPr/>
            </p:nvSpPr>
            <p:spPr>
              <a:xfrm>
                <a:off x="4488263" y="4004298"/>
                <a:ext cx="697511" cy="697500"/>
              </a:xfrm>
              <a:custGeom>
                <a:avLst/>
                <a:gdLst>
                  <a:gd name="connsiteX0" fmla="*/ 596261 w 697511"/>
                  <a:gd name="connsiteY0" fmla="*/ 473063 h 697500"/>
                  <a:gd name="connsiteX1" fmla="*/ 596261 w 697511"/>
                  <a:gd name="connsiteY1" fmla="*/ 56250 h 697500"/>
                  <a:gd name="connsiteX2" fmla="*/ 562511 w 697511"/>
                  <a:gd name="connsiteY2" fmla="*/ 22500 h 697500"/>
                  <a:gd name="connsiteX3" fmla="*/ 194681 w 697511"/>
                  <a:gd name="connsiteY3" fmla="*/ 22500 h 697500"/>
                  <a:gd name="connsiteX4" fmla="*/ 123750 w 697511"/>
                  <a:gd name="connsiteY4" fmla="*/ 0 h 697500"/>
                  <a:gd name="connsiteX5" fmla="*/ 0 w 697511"/>
                  <a:gd name="connsiteY5" fmla="*/ 123750 h 697500"/>
                  <a:gd name="connsiteX6" fmla="*/ 101250 w 697511"/>
                  <a:gd name="connsiteY6" fmla="*/ 245351 h 697500"/>
                  <a:gd name="connsiteX7" fmla="*/ 101250 w 697511"/>
                  <a:gd name="connsiteY7" fmla="*/ 641250 h 697500"/>
                  <a:gd name="connsiteX8" fmla="*/ 135000 w 697511"/>
                  <a:gd name="connsiteY8" fmla="*/ 675000 h 697500"/>
                  <a:gd name="connsiteX9" fmla="*/ 517793 w 697511"/>
                  <a:gd name="connsiteY9" fmla="*/ 675000 h 697500"/>
                  <a:gd name="connsiteX10" fmla="*/ 585011 w 697511"/>
                  <a:gd name="connsiteY10" fmla="*/ 697500 h 697500"/>
                  <a:gd name="connsiteX11" fmla="*/ 697511 w 697511"/>
                  <a:gd name="connsiteY11" fmla="*/ 585000 h 697500"/>
                  <a:gd name="connsiteX12" fmla="*/ 596261 w 697511"/>
                  <a:gd name="connsiteY12" fmla="*/ 473063 h 697500"/>
                  <a:gd name="connsiteX13" fmla="*/ 22511 w 697511"/>
                  <a:gd name="connsiteY13" fmla="*/ 123750 h 697500"/>
                  <a:gd name="connsiteX14" fmla="*/ 123761 w 697511"/>
                  <a:gd name="connsiteY14" fmla="*/ 22500 h 697500"/>
                  <a:gd name="connsiteX15" fmla="*/ 225011 w 697511"/>
                  <a:gd name="connsiteY15" fmla="*/ 123750 h 697500"/>
                  <a:gd name="connsiteX16" fmla="*/ 123761 w 697511"/>
                  <a:gd name="connsiteY16" fmla="*/ 225000 h 697500"/>
                  <a:gd name="connsiteX17" fmla="*/ 22511 w 697511"/>
                  <a:gd name="connsiteY17" fmla="*/ 123750 h 697500"/>
                  <a:gd name="connsiteX18" fmla="*/ 123761 w 697511"/>
                  <a:gd name="connsiteY18" fmla="*/ 641239 h 697500"/>
                  <a:gd name="connsiteX19" fmla="*/ 123761 w 697511"/>
                  <a:gd name="connsiteY19" fmla="*/ 247489 h 697500"/>
                  <a:gd name="connsiteX20" fmla="*/ 247511 w 697511"/>
                  <a:gd name="connsiteY20" fmla="*/ 123739 h 697500"/>
                  <a:gd name="connsiteX21" fmla="*/ 219150 w 697511"/>
                  <a:gd name="connsiteY21" fmla="*/ 44989 h 697500"/>
                  <a:gd name="connsiteX22" fmla="*/ 562511 w 697511"/>
                  <a:gd name="connsiteY22" fmla="*/ 44989 h 697500"/>
                  <a:gd name="connsiteX23" fmla="*/ 573761 w 697511"/>
                  <a:gd name="connsiteY23" fmla="*/ 56239 h 697500"/>
                  <a:gd name="connsiteX24" fmla="*/ 573761 w 697511"/>
                  <a:gd name="connsiteY24" fmla="*/ 473063 h 697500"/>
                  <a:gd name="connsiteX25" fmla="*/ 551261 w 697511"/>
                  <a:gd name="connsiteY25" fmla="*/ 477686 h 697500"/>
                  <a:gd name="connsiteX26" fmla="*/ 551261 w 697511"/>
                  <a:gd name="connsiteY26" fmla="*/ 292489 h 697500"/>
                  <a:gd name="connsiteX27" fmla="*/ 146261 w 697511"/>
                  <a:gd name="connsiteY27" fmla="*/ 292489 h 697500"/>
                  <a:gd name="connsiteX28" fmla="*/ 146261 w 697511"/>
                  <a:gd name="connsiteY28" fmla="*/ 629989 h 697500"/>
                  <a:gd name="connsiteX29" fmla="*/ 481973 w 697511"/>
                  <a:gd name="connsiteY29" fmla="*/ 629989 h 697500"/>
                  <a:gd name="connsiteX30" fmla="*/ 495225 w 697511"/>
                  <a:gd name="connsiteY30" fmla="*/ 652489 h 697500"/>
                  <a:gd name="connsiteX31" fmla="*/ 135011 w 697511"/>
                  <a:gd name="connsiteY31" fmla="*/ 652489 h 697500"/>
                  <a:gd name="connsiteX32" fmla="*/ 123761 w 697511"/>
                  <a:gd name="connsiteY32" fmla="*/ 641239 h 697500"/>
                  <a:gd name="connsiteX33" fmla="*/ 474773 w 697511"/>
                  <a:gd name="connsiteY33" fmla="*/ 607489 h 697500"/>
                  <a:gd name="connsiteX34" fmla="*/ 461261 w 697511"/>
                  <a:gd name="connsiteY34" fmla="*/ 607489 h 697500"/>
                  <a:gd name="connsiteX35" fmla="*/ 461261 w 697511"/>
                  <a:gd name="connsiteY35" fmla="*/ 382489 h 697500"/>
                  <a:gd name="connsiteX36" fmla="*/ 528761 w 697511"/>
                  <a:gd name="connsiteY36" fmla="*/ 382489 h 697500"/>
                  <a:gd name="connsiteX37" fmla="*/ 528761 w 697511"/>
                  <a:gd name="connsiteY37" fmla="*/ 487710 h 697500"/>
                  <a:gd name="connsiteX38" fmla="*/ 472511 w 697511"/>
                  <a:gd name="connsiteY38" fmla="*/ 584989 h 697500"/>
                  <a:gd name="connsiteX39" fmla="*/ 474773 w 697511"/>
                  <a:gd name="connsiteY39" fmla="*/ 607489 h 697500"/>
                  <a:gd name="connsiteX40" fmla="*/ 528761 w 697511"/>
                  <a:gd name="connsiteY40" fmla="*/ 360000 h 697500"/>
                  <a:gd name="connsiteX41" fmla="*/ 461261 w 697511"/>
                  <a:gd name="connsiteY41" fmla="*/ 360000 h 697500"/>
                  <a:gd name="connsiteX42" fmla="*/ 461261 w 697511"/>
                  <a:gd name="connsiteY42" fmla="*/ 315000 h 697500"/>
                  <a:gd name="connsiteX43" fmla="*/ 528761 w 697511"/>
                  <a:gd name="connsiteY43" fmla="*/ 315000 h 697500"/>
                  <a:gd name="connsiteX44" fmla="*/ 438761 w 697511"/>
                  <a:gd name="connsiteY44" fmla="*/ 360000 h 697500"/>
                  <a:gd name="connsiteX45" fmla="*/ 393761 w 697511"/>
                  <a:gd name="connsiteY45" fmla="*/ 360000 h 697500"/>
                  <a:gd name="connsiteX46" fmla="*/ 393761 w 697511"/>
                  <a:gd name="connsiteY46" fmla="*/ 315000 h 697500"/>
                  <a:gd name="connsiteX47" fmla="*/ 438761 w 697511"/>
                  <a:gd name="connsiteY47" fmla="*/ 315000 h 697500"/>
                  <a:gd name="connsiteX48" fmla="*/ 371261 w 697511"/>
                  <a:gd name="connsiteY48" fmla="*/ 360000 h 697500"/>
                  <a:gd name="connsiteX49" fmla="*/ 258761 w 697511"/>
                  <a:gd name="connsiteY49" fmla="*/ 360000 h 697500"/>
                  <a:gd name="connsiteX50" fmla="*/ 258761 w 697511"/>
                  <a:gd name="connsiteY50" fmla="*/ 315000 h 697500"/>
                  <a:gd name="connsiteX51" fmla="*/ 371261 w 697511"/>
                  <a:gd name="connsiteY51" fmla="*/ 315000 h 697500"/>
                  <a:gd name="connsiteX52" fmla="*/ 236261 w 697511"/>
                  <a:gd name="connsiteY52" fmla="*/ 360000 h 697500"/>
                  <a:gd name="connsiteX53" fmla="*/ 168761 w 697511"/>
                  <a:gd name="connsiteY53" fmla="*/ 360000 h 697500"/>
                  <a:gd name="connsiteX54" fmla="*/ 168761 w 697511"/>
                  <a:gd name="connsiteY54" fmla="*/ 315000 h 697500"/>
                  <a:gd name="connsiteX55" fmla="*/ 236261 w 697511"/>
                  <a:gd name="connsiteY55" fmla="*/ 315000 h 697500"/>
                  <a:gd name="connsiteX56" fmla="*/ 168761 w 697511"/>
                  <a:gd name="connsiteY56" fmla="*/ 382500 h 697500"/>
                  <a:gd name="connsiteX57" fmla="*/ 236261 w 697511"/>
                  <a:gd name="connsiteY57" fmla="*/ 382500 h 697500"/>
                  <a:gd name="connsiteX58" fmla="*/ 236261 w 697511"/>
                  <a:gd name="connsiteY58" fmla="*/ 607500 h 697500"/>
                  <a:gd name="connsiteX59" fmla="*/ 168761 w 697511"/>
                  <a:gd name="connsiteY59" fmla="*/ 607500 h 697500"/>
                  <a:gd name="connsiteX60" fmla="*/ 258761 w 697511"/>
                  <a:gd name="connsiteY60" fmla="*/ 382500 h 697500"/>
                  <a:gd name="connsiteX61" fmla="*/ 303761 w 697511"/>
                  <a:gd name="connsiteY61" fmla="*/ 382500 h 697500"/>
                  <a:gd name="connsiteX62" fmla="*/ 303761 w 697511"/>
                  <a:gd name="connsiteY62" fmla="*/ 607500 h 697500"/>
                  <a:gd name="connsiteX63" fmla="*/ 258761 w 697511"/>
                  <a:gd name="connsiteY63" fmla="*/ 607500 h 697500"/>
                  <a:gd name="connsiteX64" fmla="*/ 326261 w 697511"/>
                  <a:gd name="connsiteY64" fmla="*/ 382500 h 697500"/>
                  <a:gd name="connsiteX65" fmla="*/ 371261 w 697511"/>
                  <a:gd name="connsiteY65" fmla="*/ 382500 h 697500"/>
                  <a:gd name="connsiteX66" fmla="*/ 371261 w 697511"/>
                  <a:gd name="connsiteY66" fmla="*/ 607500 h 697500"/>
                  <a:gd name="connsiteX67" fmla="*/ 326261 w 697511"/>
                  <a:gd name="connsiteY67" fmla="*/ 607500 h 697500"/>
                  <a:gd name="connsiteX68" fmla="*/ 393761 w 697511"/>
                  <a:gd name="connsiteY68" fmla="*/ 382500 h 697500"/>
                  <a:gd name="connsiteX69" fmla="*/ 438761 w 697511"/>
                  <a:gd name="connsiteY69" fmla="*/ 382500 h 697500"/>
                  <a:gd name="connsiteX70" fmla="*/ 438761 w 697511"/>
                  <a:gd name="connsiteY70" fmla="*/ 607500 h 697500"/>
                  <a:gd name="connsiteX71" fmla="*/ 393761 w 697511"/>
                  <a:gd name="connsiteY71" fmla="*/ 607500 h 697500"/>
                  <a:gd name="connsiteX72" fmla="*/ 585011 w 697511"/>
                  <a:gd name="connsiteY72" fmla="*/ 675000 h 697500"/>
                  <a:gd name="connsiteX73" fmla="*/ 495011 w 697511"/>
                  <a:gd name="connsiteY73" fmla="*/ 585000 h 697500"/>
                  <a:gd name="connsiteX74" fmla="*/ 585011 w 697511"/>
                  <a:gd name="connsiteY74" fmla="*/ 495000 h 697500"/>
                  <a:gd name="connsiteX75" fmla="*/ 675011 w 697511"/>
                  <a:gd name="connsiteY75" fmla="*/ 585000 h 697500"/>
                  <a:gd name="connsiteX76" fmla="*/ 585011 w 697511"/>
                  <a:gd name="connsiteY76" fmla="*/ 675000 h 69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697511" h="697500">
                    <a:moveTo>
                      <a:pt x="596261" y="473063"/>
                    </a:moveTo>
                    <a:lnTo>
                      <a:pt x="596261" y="56250"/>
                    </a:lnTo>
                    <a:cubicBezTo>
                      <a:pt x="596261" y="37642"/>
                      <a:pt x="581119" y="22500"/>
                      <a:pt x="562511" y="22500"/>
                    </a:cubicBezTo>
                    <a:lnTo>
                      <a:pt x="194681" y="22500"/>
                    </a:lnTo>
                    <a:cubicBezTo>
                      <a:pt x="174578" y="8370"/>
                      <a:pt x="150143" y="0"/>
                      <a:pt x="123750" y="0"/>
                    </a:cubicBezTo>
                    <a:cubicBezTo>
                      <a:pt x="55519" y="0"/>
                      <a:pt x="0" y="55519"/>
                      <a:pt x="0" y="123750"/>
                    </a:cubicBezTo>
                    <a:cubicBezTo>
                      <a:pt x="0" y="184298"/>
                      <a:pt x="43740" y="234731"/>
                      <a:pt x="101250" y="245351"/>
                    </a:cubicBezTo>
                    <a:lnTo>
                      <a:pt x="101250" y="641250"/>
                    </a:lnTo>
                    <a:cubicBezTo>
                      <a:pt x="101250" y="659858"/>
                      <a:pt x="116393" y="675000"/>
                      <a:pt x="135000" y="675000"/>
                    </a:cubicBezTo>
                    <a:lnTo>
                      <a:pt x="517793" y="675000"/>
                    </a:lnTo>
                    <a:cubicBezTo>
                      <a:pt x="536569" y="689063"/>
                      <a:pt x="559800" y="697500"/>
                      <a:pt x="585011" y="697500"/>
                    </a:cubicBezTo>
                    <a:cubicBezTo>
                      <a:pt x="647044" y="697500"/>
                      <a:pt x="697511" y="647033"/>
                      <a:pt x="697511" y="585000"/>
                    </a:cubicBezTo>
                    <a:cubicBezTo>
                      <a:pt x="697511" y="526759"/>
                      <a:pt x="653029" y="478733"/>
                      <a:pt x="596261" y="473063"/>
                    </a:cubicBezTo>
                    <a:close/>
                    <a:moveTo>
                      <a:pt x="22511" y="123750"/>
                    </a:moveTo>
                    <a:cubicBezTo>
                      <a:pt x="22511" y="67928"/>
                      <a:pt x="67928" y="22500"/>
                      <a:pt x="123761" y="22500"/>
                    </a:cubicBezTo>
                    <a:cubicBezTo>
                      <a:pt x="179595" y="22500"/>
                      <a:pt x="225011" y="67928"/>
                      <a:pt x="225011" y="123750"/>
                    </a:cubicBezTo>
                    <a:cubicBezTo>
                      <a:pt x="225011" y="179573"/>
                      <a:pt x="179595" y="225000"/>
                      <a:pt x="123761" y="225000"/>
                    </a:cubicBezTo>
                    <a:cubicBezTo>
                      <a:pt x="67928" y="225000"/>
                      <a:pt x="22511" y="179573"/>
                      <a:pt x="22511" y="123750"/>
                    </a:cubicBezTo>
                    <a:close/>
                    <a:moveTo>
                      <a:pt x="123761" y="641239"/>
                    </a:moveTo>
                    <a:lnTo>
                      <a:pt x="123761" y="247489"/>
                    </a:lnTo>
                    <a:cubicBezTo>
                      <a:pt x="191993" y="247489"/>
                      <a:pt x="247511" y="191970"/>
                      <a:pt x="247511" y="123739"/>
                    </a:cubicBezTo>
                    <a:cubicBezTo>
                      <a:pt x="247511" y="93848"/>
                      <a:pt x="236858" y="66398"/>
                      <a:pt x="219150" y="44989"/>
                    </a:cubicBezTo>
                    <a:lnTo>
                      <a:pt x="562511" y="44989"/>
                    </a:lnTo>
                    <a:cubicBezTo>
                      <a:pt x="568721" y="44989"/>
                      <a:pt x="573761" y="50040"/>
                      <a:pt x="573761" y="56239"/>
                    </a:cubicBezTo>
                    <a:lnTo>
                      <a:pt x="573761" y="473063"/>
                    </a:lnTo>
                    <a:cubicBezTo>
                      <a:pt x="565999" y="473839"/>
                      <a:pt x="558484" y="475403"/>
                      <a:pt x="551261" y="477686"/>
                    </a:cubicBezTo>
                    <a:lnTo>
                      <a:pt x="551261" y="292489"/>
                    </a:lnTo>
                    <a:lnTo>
                      <a:pt x="146261" y="292489"/>
                    </a:lnTo>
                    <a:lnTo>
                      <a:pt x="146261" y="629989"/>
                    </a:lnTo>
                    <a:lnTo>
                      <a:pt x="481973" y="629989"/>
                    </a:lnTo>
                    <a:cubicBezTo>
                      <a:pt x="485505" y="638044"/>
                      <a:pt x="489994" y="645548"/>
                      <a:pt x="495225" y="652489"/>
                    </a:cubicBezTo>
                    <a:lnTo>
                      <a:pt x="135011" y="652489"/>
                    </a:lnTo>
                    <a:cubicBezTo>
                      <a:pt x="128801" y="652489"/>
                      <a:pt x="123761" y="647449"/>
                      <a:pt x="123761" y="641239"/>
                    </a:cubicBezTo>
                    <a:close/>
                    <a:moveTo>
                      <a:pt x="474773" y="607489"/>
                    </a:moveTo>
                    <a:lnTo>
                      <a:pt x="461261" y="607489"/>
                    </a:lnTo>
                    <a:lnTo>
                      <a:pt x="461261" y="382489"/>
                    </a:lnTo>
                    <a:lnTo>
                      <a:pt x="528761" y="382489"/>
                    </a:lnTo>
                    <a:lnTo>
                      <a:pt x="528761" y="487710"/>
                    </a:lnTo>
                    <a:cubicBezTo>
                      <a:pt x="495191" y="507195"/>
                      <a:pt x="472511" y="543454"/>
                      <a:pt x="472511" y="584989"/>
                    </a:cubicBezTo>
                    <a:cubicBezTo>
                      <a:pt x="472511" y="592695"/>
                      <a:pt x="473288" y="600221"/>
                      <a:pt x="474773" y="607489"/>
                    </a:cubicBezTo>
                    <a:close/>
                    <a:moveTo>
                      <a:pt x="528761" y="360000"/>
                    </a:moveTo>
                    <a:lnTo>
                      <a:pt x="461261" y="360000"/>
                    </a:lnTo>
                    <a:lnTo>
                      <a:pt x="461261" y="315000"/>
                    </a:lnTo>
                    <a:lnTo>
                      <a:pt x="528761" y="315000"/>
                    </a:lnTo>
                    <a:close/>
                    <a:moveTo>
                      <a:pt x="438761" y="360000"/>
                    </a:moveTo>
                    <a:lnTo>
                      <a:pt x="393761" y="360000"/>
                    </a:lnTo>
                    <a:lnTo>
                      <a:pt x="393761" y="315000"/>
                    </a:lnTo>
                    <a:lnTo>
                      <a:pt x="438761" y="315000"/>
                    </a:lnTo>
                    <a:close/>
                    <a:moveTo>
                      <a:pt x="371261" y="360000"/>
                    </a:moveTo>
                    <a:lnTo>
                      <a:pt x="258761" y="360000"/>
                    </a:lnTo>
                    <a:lnTo>
                      <a:pt x="258761" y="315000"/>
                    </a:lnTo>
                    <a:lnTo>
                      <a:pt x="371261" y="315000"/>
                    </a:lnTo>
                    <a:close/>
                    <a:moveTo>
                      <a:pt x="236261" y="360000"/>
                    </a:moveTo>
                    <a:lnTo>
                      <a:pt x="168761" y="360000"/>
                    </a:lnTo>
                    <a:lnTo>
                      <a:pt x="168761" y="315000"/>
                    </a:lnTo>
                    <a:lnTo>
                      <a:pt x="236261" y="315000"/>
                    </a:lnTo>
                    <a:close/>
                    <a:moveTo>
                      <a:pt x="168761" y="382500"/>
                    </a:moveTo>
                    <a:lnTo>
                      <a:pt x="236261" y="382500"/>
                    </a:lnTo>
                    <a:lnTo>
                      <a:pt x="236261" y="607500"/>
                    </a:lnTo>
                    <a:lnTo>
                      <a:pt x="168761" y="607500"/>
                    </a:lnTo>
                    <a:close/>
                    <a:moveTo>
                      <a:pt x="258761" y="382500"/>
                    </a:moveTo>
                    <a:lnTo>
                      <a:pt x="303761" y="382500"/>
                    </a:lnTo>
                    <a:lnTo>
                      <a:pt x="303761" y="607500"/>
                    </a:lnTo>
                    <a:lnTo>
                      <a:pt x="258761" y="607500"/>
                    </a:lnTo>
                    <a:close/>
                    <a:moveTo>
                      <a:pt x="326261" y="382500"/>
                    </a:moveTo>
                    <a:lnTo>
                      <a:pt x="371261" y="382500"/>
                    </a:lnTo>
                    <a:lnTo>
                      <a:pt x="371261" y="607500"/>
                    </a:lnTo>
                    <a:lnTo>
                      <a:pt x="326261" y="607500"/>
                    </a:lnTo>
                    <a:close/>
                    <a:moveTo>
                      <a:pt x="393761" y="382500"/>
                    </a:moveTo>
                    <a:lnTo>
                      <a:pt x="438761" y="382500"/>
                    </a:lnTo>
                    <a:lnTo>
                      <a:pt x="438761" y="607500"/>
                    </a:lnTo>
                    <a:lnTo>
                      <a:pt x="393761" y="607500"/>
                    </a:lnTo>
                    <a:close/>
                    <a:moveTo>
                      <a:pt x="585011" y="675000"/>
                    </a:moveTo>
                    <a:cubicBezTo>
                      <a:pt x="535388" y="675000"/>
                      <a:pt x="495011" y="634624"/>
                      <a:pt x="495011" y="585000"/>
                    </a:cubicBezTo>
                    <a:cubicBezTo>
                      <a:pt x="495011" y="535376"/>
                      <a:pt x="535388" y="495000"/>
                      <a:pt x="585011" y="495000"/>
                    </a:cubicBezTo>
                    <a:cubicBezTo>
                      <a:pt x="634635" y="495000"/>
                      <a:pt x="675011" y="535376"/>
                      <a:pt x="675011" y="585000"/>
                    </a:cubicBezTo>
                    <a:cubicBezTo>
                      <a:pt x="675011" y="634624"/>
                      <a:pt x="634635" y="675000"/>
                      <a:pt x="585011" y="675000"/>
                    </a:cubicBezTo>
                    <a:close/>
                  </a:path>
                </a:pathLst>
              </a:custGeom>
              <a:grpFill/>
              <a:ln w="111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grpSp>
        <p:nvGrpSpPr>
          <p:cNvPr id="120" name="Graphique 108">
            <a:extLst>
              <a:ext uri="{FF2B5EF4-FFF2-40B4-BE49-F238E27FC236}">
                <a16:creationId xmlns:a16="http://schemas.microsoft.com/office/drawing/2014/main" id="{D0FF550B-86F9-E479-BA41-0659D75D2CF0}"/>
              </a:ext>
            </a:extLst>
          </p:cNvPr>
          <p:cNvGrpSpPr/>
          <p:nvPr/>
        </p:nvGrpSpPr>
        <p:grpSpPr>
          <a:xfrm>
            <a:off x="7068098" y="4319611"/>
            <a:ext cx="697960" cy="697589"/>
            <a:chOff x="7682736" y="3952053"/>
            <a:chExt cx="697960" cy="697589"/>
          </a:xfrm>
          <a:solidFill>
            <a:schemeClr val="accent1"/>
          </a:solidFill>
        </p:grpSpPr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96D59DCE-8125-A593-B20D-5B70F18BBCC2}"/>
                </a:ext>
              </a:extLst>
            </p:cNvPr>
            <p:cNvSpPr/>
            <p:nvPr/>
          </p:nvSpPr>
          <p:spPr>
            <a:xfrm>
              <a:off x="7907736" y="4131671"/>
              <a:ext cx="405000" cy="405000"/>
            </a:xfrm>
            <a:custGeom>
              <a:avLst/>
              <a:gdLst>
                <a:gd name="connsiteX0" fmla="*/ 202500 w 405000"/>
                <a:gd name="connsiteY0" fmla="*/ 405000 h 405000"/>
                <a:gd name="connsiteX1" fmla="*/ 0 w 405000"/>
                <a:gd name="connsiteY1" fmla="*/ 202500 h 405000"/>
                <a:gd name="connsiteX2" fmla="*/ 202500 w 405000"/>
                <a:gd name="connsiteY2" fmla="*/ 0 h 405000"/>
                <a:gd name="connsiteX3" fmla="*/ 405000 w 405000"/>
                <a:gd name="connsiteY3" fmla="*/ 202500 h 405000"/>
                <a:gd name="connsiteX4" fmla="*/ 202500 w 405000"/>
                <a:gd name="connsiteY4" fmla="*/ 405000 h 405000"/>
                <a:gd name="connsiteX5" fmla="*/ 202500 w 405000"/>
                <a:gd name="connsiteY5" fmla="*/ 56250 h 405000"/>
                <a:gd name="connsiteX6" fmla="*/ 56250 w 405000"/>
                <a:gd name="connsiteY6" fmla="*/ 202500 h 405000"/>
                <a:gd name="connsiteX7" fmla="*/ 202500 w 405000"/>
                <a:gd name="connsiteY7" fmla="*/ 348750 h 405000"/>
                <a:gd name="connsiteX8" fmla="*/ 348750 w 405000"/>
                <a:gd name="connsiteY8" fmla="*/ 202500 h 405000"/>
                <a:gd name="connsiteX9" fmla="*/ 202500 w 405000"/>
                <a:gd name="connsiteY9" fmla="*/ 56250 h 4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000" h="405000">
                  <a:moveTo>
                    <a:pt x="202500" y="405000"/>
                  </a:moveTo>
                  <a:cubicBezTo>
                    <a:pt x="90844" y="405000"/>
                    <a:pt x="0" y="314156"/>
                    <a:pt x="0" y="202500"/>
                  </a:cubicBezTo>
                  <a:cubicBezTo>
                    <a:pt x="0" y="90844"/>
                    <a:pt x="90844" y="0"/>
                    <a:pt x="202500" y="0"/>
                  </a:cubicBezTo>
                  <a:cubicBezTo>
                    <a:pt x="314156" y="0"/>
                    <a:pt x="405000" y="90844"/>
                    <a:pt x="405000" y="202500"/>
                  </a:cubicBezTo>
                  <a:cubicBezTo>
                    <a:pt x="405000" y="314156"/>
                    <a:pt x="314156" y="405000"/>
                    <a:pt x="202500" y="405000"/>
                  </a:cubicBezTo>
                  <a:close/>
                  <a:moveTo>
                    <a:pt x="202500" y="56250"/>
                  </a:moveTo>
                  <a:cubicBezTo>
                    <a:pt x="121860" y="56250"/>
                    <a:pt x="56250" y="121860"/>
                    <a:pt x="56250" y="202500"/>
                  </a:cubicBezTo>
                  <a:cubicBezTo>
                    <a:pt x="56250" y="283140"/>
                    <a:pt x="121860" y="348750"/>
                    <a:pt x="202500" y="348750"/>
                  </a:cubicBezTo>
                  <a:cubicBezTo>
                    <a:pt x="283140" y="348750"/>
                    <a:pt x="348750" y="283140"/>
                    <a:pt x="348750" y="202500"/>
                  </a:cubicBezTo>
                  <a:cubicBezTo>
                    <a:pt x="348750" y="121860"/>
                    <a:pt x="283140" y="56250"/>
                    <a:pt x="202500" y="56250"/>
                  </a:cubicBezTo>
                  <a:close/>
                </a:path>
              </a:pathLst>
            </a:custGeom>
            <a:solidFill>
              <a:schemeClr val="accent3"/>
            </a:solidFill>
            <a:ln w="111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22" name="Graphique 108">
              <a:extLst>
                <a:ext uri="{FF2B5EF4-FFF2-40B4-BE49-F238E27FC236}">
                  <a16:creationId xmlns:a16="http://schemas.microsoft.com/office/drawing/2014/main" id="{A069D096-AAE2-239B-171D-CDC8CD122CB1}"/>
                </a:ext>
              </a:extLst>
            </p:cNvPr>
            <p:cNvGrpSpPr/>
            <p:nvPr/>
          </p:nvGrpSpPr>
          <p:grpSpPr>
            <a:xfrm>
              <a:off x="7682736" y="3952053"/>
              <a:ext cx="697960" cy="697589"/>
              <a:chOff x="7682736" y="3952053"/>
              <a:chExt cx="697960" cy="697589"/>
            </a:xfrm>
            <a:grpFill/>
          </p:grpSpPr>
          <p:sp>
            <p:nvSpPr>
              <p:cNvPr id="123" name="Forme libre : forme 122">
                <a:extLst>
                  <a:ext uri="{FF2B5EF4-FFF2-40B4-BE49-F238E27FC236}">
                    <a16:creationId xmlns:a16="http://schemas.microsoft.com/office/drawing/2014/main" id="{705A351D-B6EB-A35B-BBA1-A7EFFC470A84}"/>
                  </a:ext>
                </a:extLst>
              </p:cNvPr>
              <p:cNvSpPr/>
              <p:nvPr/>
            </p:nvSpPr>
            <p:spPr>
              <a:xfrm>
                <a:off x="8041284" y="3952177"/>
                <a:ext cx="339412" cy="502436"/>
              </a:xfrm>
              <a:custGeom>
                <a:avLst/>
                <a:gdLst>
                  <a:gd name="connsiteX0" fmla="*/ 97076 w 339412"/>
                  <a:gd name="connsiteY0" fmla="*/ 163136 h 502436"/>
                  <a:gd name="connsiteX1" fmla="*/ 134314 w 339412"/>
                  <a:gd name="connsiteY1" fmla="*/ 190530 h 502436"/>
                  <a:gd name="connsiteX2" fmla="*/ 187324 w 339412"/>
                  <a:gd name="connsiteY2" fmla="*/ 218048 h 502436"/>
                  <a:gd name="connsiteX3" fmla="*/ 108326 w 339412"/>
                  <a:gd name="connsiteY3" fmla="*/ 143651 h 502436"/>
                  <a:gd name="connsiteX4" fmla="*/ 24581 w 339412"/>
                  <a:gd name="connsiteY4" fmla="*/ 114446 h 502436"/>
                  <a:gd name="connsiteX5" fmla="*/ 33424 w 339412"/>
                  <a:gd name="connsiteY5" fmla="*/ 24784 h 502436"/>
                  <a:gd name="connsiteX6" fmla="*/ 153326 w 339412"/>
                  <a:gd name="connsiteY6" fmla="*/ 65711 h 502436"/>
                  <a:gd name="connsiteX7" fmla="*/ 291881 w 339412"/>
                  <a:gd name="connsiteY7" fmla="*/ 472590 h 502436"/>
                  <a:gd name="connsiteX8" fmla="*/ 256973 w 339412"/>
                  <a:gd name="connsiteY8" fmla="*/ 456784 h 502436"/>
                  <a:gd name="connsiteX9" fmla="*/ 247568 w 339412"/>
                  <a:gd name="connsiteY9" fmla="*/ 477225 h 502436"/>
                  <a:gd name="connsiteX10" fmla="*/ 303233 w 339412"/>
                  <a:gd name="connsiteY10" fmla="*/ 502436 h 502436"/>
                  <a:gd name="connsiteX11" fmla="*/ 307879 w 339412"/>
                  <a:gd name="connsiteY11" fmla="*/ 492210 h 502436"/>
                  <a:gd name="connsiteX12" fmla="*/ 164576 w 339412"/>
                  <a:gd name="connsiteY12" fmla="*/ 46215 h 502436"/>
                  <a:gd name="connsiteX13" fmla="*/ 24446 w 339412"/>
                  <a:gd name="connsiteY13" fmla="*/ 1103 h 502436"/>
                  <a:gd name="connsiteX14" fmla="*/ 13253 w 339412"/>
                  <a:gd name="connsiteY14" fmla="*/ 0 h 502436"/>
                  <a:gd name="connsiteX15" fmla="*/ 0 w 339412"/>
                  <a:gd name="connsiteY15" fmla="*/ 134370 h 502436"/>
                  <a:gd name="connsiteX16" fmla="*/ 11205 w 339412"/>
                  <a:gd name="connsiteY16" fmla="*/ 135473 h 502436"/>
                  <a:gd name="connsiteX17" fmla="*/ 97076 w 339412"/>
                  <a:gd name="connsiteY17" fmla="*/ 163136 h 50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9412" h="502436">
                    <a:moveTo>
                      <a:pt x="97076" y="163136"/>
                    </a:moveTo>
                    <a:cubicBezTo>
                      <a:pt x="110655" y="170978"/>
                      <a:pt x="123008" y="180214"/>
                      <a:pt x="134314" y="190530"/>
                    </a:cubicBezTo>
                    <a:cubicBezTo>
                      <a:pt x="153439" y="197078"/>
                      <a:pt x="171248" y="206404"/>
                      <a:pt x="187324" y="218048"/>
                    </a:cubicBezTo>
                    <a:cubicBezTo>
                      <a:pt x="167029" y="187279"/>
                      <a:pt x="140490" y="162225"/>
                      <a:pt x="108326" y="143651"/>
                    </a:cubicBezTo>
                    <a:cubicBezTo>
                      <a:pt x="82193" y="128554"/>
                      <a:pt x="54056" y="118755"/>
                      <a:pt x="24581" y="114446"/>
                    </a:cubicBezTo>
                    <a:lnTo>
                      <a:pt x="33424" y="24784"/>
                    </a:lnTo>
                    <a:cubicBezTo>
                      <a:pt x="75668" y="30386"/>
                      <a:pt x="115954" y="44134"/>
                      <a:pt x="153326" y="65711"/>
                    </a:cubicBezTo>
                    <a:cubicBezTo>
                      <a:pt x="296246" y="148230"/>
                      <a:pt x="354533" y="321503"/>
                      <a:pt x="291881" y="472590"/>
                    </a:cubicBezTo>
                    <a:lnTo>
                      <a:pt x="256973" y="456784"/>
                    </a:lnTo>
                    <a:cubicBezTo>
                      <a:pt x="254183" y="463781"/>
                      <a:pt x="251100" y="470633"/>
                      <a:pt x="247568" y="477225"/>
                    </a:cubicBezTo>
                    <a:lnTo>
                      <a:pt x="303233" y="502436"/>
                    </a:lnTo>
                    <a:lnTo>
                      <a:pt x="307879" y="492210"/>
                    </a:lnTo>
                    <a:cubicBezTo>
                      <a:pt x="382444" y="328163"/>
                      <a:pt x="320839" y="136440"/>
                      <a:pt x="164576" y="46215"/>
                    </a:cubicBezTo>
                    <a:cubicBezTo>
                      <a:pt x="121129" y="21139"/>
                      <a:pt x="73980" y="5951"/>
                      <a:pt x="24446" y="1103"/>
                    </a:cubicBezTo>
                    <a:lnTo>
                      <a:pt x="13253" y="0"/>
                    </a:lnTo>
                    <a:lnTo>
                      <a:pt x="0" y="134370"/>
                    </a:lnTo>
                    <a:lnTo>
                      <a:pt x="11205" y="135473"/>
                    </a:lnTo>
                    <a:cubicBezTo>
                      <a:pt x="41558" y="138454"/>
                      <a:pt x="70448" y="147758"/>
                      <a:pt x="97076" y="163136"/>
                    </a:cubicBezTo>
                    <a:close/>
                  </a:path>
                </a:pathLst>
              </a:custGeom>
              <a:grpFill/>
              <a:ln w="111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4" name="Forme libre : forme 123">
                <a:extLst>
                  <a:ext uri="{FF2B5EF4-FFF2-40B4-BE49-F238E27FC236}">
                    <a16:creationId xmlns:a16="http://schemas.microsoft.com/office/drawing/2014/main" id="{9F470C51-E331-71C6-812B-7F32ED61DCC0}"/>
                  </a:ext>
                </a:extLst>
              </p:cNvPr>
              <p:cNvSpPr/>
              <p:nvPr/>
            </p:nvSpPr>
            <p:spPr>
              <a:xfrm>
                <a:off x="7741449" y="4415789"/>
                <a:ext cx="638786" cy="233853"/>
              </a:xfrm>
              <a:custGeom>
                <a:avLst/>
                <a:gdLst>
                  <a:gd name="connsiteX0" fmla="*/ 538988 w 638786"/>
                  <a:gd name="connsiteY0" fmla="*/ 27686 h 233853"/>
                  <a:gd name="connsiteX1" fmla="*/ 525679 w 638786"/>
                  <a:gd name="connsiteY1" fmla="*/ 46192 h 233853"/>
                  <a:gd name="connsiteX2" fmla="*/ 616286 w 638786"/>
                  <a:gd name="connsiteY2" fmla="*/ 136789 h 233853"/>
                  <a:gd name="connsiteX3" fmla="*/ 587194 w 638786"/>
                  <a:gd name="connsiteY3" fmla="*/ 165881 h 233853"/>
                  <a:gd name="connsiteX4" fmla="*/ 496586 w 638786"/>
                  <a:gd name="connsiteY4" fmla="*/ 75274 h 233853"/>
                  <a:gd name="connsiteX5" fmla="*/ 458786 w 638786"/>
                  <a:gd name="connsiteY5" fmla="*/ 99506 h 233853"/>
                  <a:gd name="connsiteX6" fmla="*/ 458786 w 638786"/>
                  <a:gd name="connsiteY6" fmla="*/ 163665 h 233853"/>
                  <a:gd name="connsiteX7" fmla="*/ 453161 w 638786"/>
                  <a:gd name="connsiteY7" fmla="*/ 167164 h 233853"/>
                  <a:gd name="connsiteX8" fmla="*/ 436286 w 638786"/>
                  <a:gd name="connsiteY8" fmla="*/ 176209 h 233853"/>
                  <a:gd name="connsiteX9" fmla="*/ 436286 w 638786"/>
                  <a:gd name="connsiteY9" fmla="*/ 109069 h 233853"/>
                  <a:gd name="connsiteX10" fmla="*/ 413786 w 638786"/>
                  <a:gd name="connsiteY10" fmla="*/ 115672 h 233853"/>
                  <a:gd name="connsiteX11" fmla="*/ 413786 w 638786"/>
                  <a:gd name="connsiteY11" fmla="*/ 186548 h 233853"/>
                  <a:gd name="connsiteX12" fmla="*/ 391286 w 638786"/>
                  <a:gd name="connsiteY12" fmla="*/ 194850 h 233853"/>
                  <a:gd name="connsiteX13" fmla="*/ 391286 w 638786"/>
                  <a:gd name="connsiteY13" fmla="*/ 119565 h 233853"/>
                  <a:gd name="connsiteX14" fmla="*/ 368786 w 638786"/>
                  <a:gd name="connsiteY14" fmla="*/ 120881 h 233853"/>
                  <a:gd name="connsiteX15" fmla="*/ 368786 w 638786"/>
                  <a:gd name="connsiteY15" fmla="*/ 201442 h 233853"/>
                  <a:gd name="connsiteX16" fmla="*/ 346286 w 638786"/>
                  <a:gd name="connsiteY16" fmla="*/ 206212 h 233853"/>
                  <a:gd name="connsiteX17" fmla="*/ 346286 w 638786"/>
                  <a:gd name="connsiteY17" fmla="*/ 119554 h 233853"/>
                  <a:gd name="connsiteX18" fmla="*/ 299869 w 638786"/>
                  <a:gd name="connsiteY18" fmla="*/ 108551 h 233853"/>
                  <a:gd name="connsiteX19" fmla="*/ 297518 w 638786"/>
                  <a:gd name="connsiteY19" fmla="*/ 107685 h 233853"/>
                  <a:gd name="connsiteX20" fmla="*/ 275108 w 638786"/>
                  <a:gd name="connsiteY20" fmla="*/ 97740 h 233853"/>
                  <a:gd name="connsiteX21" fmla="*/ 116291 w 638786"/>
                  <a:gd name="connsiteY21" fmla="*/ 9169 h 233853"/>
                  <a:gd name="connsiteX22" fmla="*/ 109744 w 638786"/>
                  <a:gd name="connsiteY22" fmla="*/ 0 h 233853"/>
                  <a:gd name="connsiteX23" fmla="*/ 0 w 638786"/>
                  <a:gd name="connsiteY23" fmla="*/ 78637 h 233853"/>
                  <a:gd name="connsiteX24" fmla="*/ 6536 w 638786"/>
                  <a:gd name="connsiteY24" fmla="*/ 87784 h 233853"/>
                  <a:gd name="connsiteX25" fmla="*/ 289429 w 638786"/>
                  <a:gd name="connsiteY25" fmla="*/ 233854 h 233853"/>
                  <a:gd name="connsiteX26" fmla="*/ 464411 w 638786"/>
                  <a:gd name="connsiteY26" fmla="*/ 186671 h 233853"/>
                  <a:gd name="connsiteX27" fmla="*/ 528480 w 638786"/>
                  <a:gd name="connsiteY27" fmla="*/ 138994 h 233853"/>
                  <a:gd name="connsiteX28" fmla="*/ 571286 w 638786"/>
                  <a:gd name="connsiteY28" fmla="*/ 181789 h 233853"/>
                  <a:gd name="connsiteX29" fmla="*/ 587194 w 638786"/>
                  <a:gd name="connsiteY29" fmla="*/ 188381 h 233853"/>
                  <a:gd name="connsiteX30" fmla="*/ 638786 w 638786"/>
                  <a:gd name="connsiteY30" fmla="*/ 136789 h 233853"/>
                  <a:gd name="connsiteX31" fmla="*/ 632194 w 638786"/>
                  <a:gd name="connsiteY31" fmla="*/ 120881 h 233853"/>
                  <a:gd name="connsiteX32" fmla="*/ 278786 w 638786"/>
                  <a:gd name="connsiteY32" fmla="*/ 120386 h 233853"/>
                  <a:gd name="connsiteX33" fmla="*/ 278786 w 638786"/>
                  <a:gd name="connsiteY33" fmla="*/ 210982 h 233853"/>
                  <a:gd name="connsiteX34" fmla="*/ 256286 w 638786"/>
                  <a:gd name="connsiteY34" fmla="*/ 209430 h 233853"/>
                  <a:gd name="connsiteX35" fmla="*/ 256286 w 638786"/>
                  <a:gd name="connsiteY35" fmla="*/ 118147 h 233853"/>
                  <a:gd name="connsiteX36" fmla="*/ 278786 w 638786"/>
                  <a:gd name="connsiteY36" fmla="*/ 120386 h 233853"/>
                  <a:gd name="connsiteX37" fmla="*/ 211286 w 638786"/>
                  <a:gd name="connsiteY37" fmla="*/ 107044 h 233853"/>
                  <a:gd name="connsiteX38" fmla="*/ 233786 w 638786"/>
                  <a:gd name="connsiteY38" fmla="*/ 113816 h 233853"/>
                  <a:gd name="connsiteX39" fmla="*/ 233786 w 638786"/>
                  <a:gd name="connsiteY39" fmla="*/ 206302 h 233853"/>
                  <a:gd name="connsiteX40" fmla="*/ 211286 w 638786"/>
                  <a:gd name="connsiteY40" fmla="*/ 201555 h 233853"/>
                  <a:gd name="connsiteX41" fmla="*/ 188786 w 638786"/>
                  <a:gd name="connsiteY41" fmla="*/ 195120 h 233853"/>
                  <a:gd name="connsiteX42" fmla="*/ 166286 w 638786"/>
                  <a:gd name="connsiteY42" fmla="*/ 186907 h 233853"/>
                  <a:gd name="connsiteX43" fmla="*/ 166286 w 638786"/>
                  <a:gd name="connsiteY43" fmla="*/ 85635 h 233853"/>
                  <a:gd name="connsiteX44" fmla="*/ 188786 w 638786"/>
                  <a:gd name="connsiteY44" fmla="*/ 97909 h 233853"/>
                  <a:gd name="connsiteX45" fmla="*/ 143786 w 638786"/>
                  <a:gd name="connsiteY45" fmla="*/ 69975 h 233853"/>
                  <a:gd name="connsiteX46" fmla="*/ 143786 w 638786"/>
                  <a:gd name="connsiteY46" fmla="*/ 176749 h 233853"/>
                  <a:gd name="connsiteX47" fmla="*/ 121286 w 638786"/>
                  <a:gd name="connsiteY47" fmla="*/ 164171 h 233853"/>
                  <a:gd name="connsiteX48" fmla="*/ 121286 w 638786"/>
                  <a:gd name="connsiteY48" fmla="*/ 49826 h 233853"/>
                  <a:gd name="connsiteX49" fmla="*/ 143786 w 638786"/>
                  <a:gd name="connsiteY49" fmla="*/ 69975 h 233853"/>
                  <a:gd name="connsiteX50" fmla="*/ 76286 w 638786"/>
                  <a:gd name="connsiteY50" fmla="*/ 51638 h 233853"/>
                  <a:gd name="connsiteX51" fmla="*/ 98786 w 638786"/>
                  <a:gd name="connsiteY51" fmla="*/ 35516 h 233853"/>
                  <a:gd name="connsiteX52" fmla="*/ 98786 w 638786"/>
                  <a:gd name="connsiteY52" fmla="*/ 149164 h 233853"/>
                  <a:gd name="connsiteX53" fmla="*/ 76286 w 638786"/>
                  <a:gd name="connsiteY53" fmla="*/ 131389 h 233853"/>
                  <a:gd name="connsiteX54" fmla="*/ 31523 w 638786"/>
                  <a:gd name="connsiteY54" fmla="*/ 83722 h 233853"/>
                  <a:gd name="connsiteX55" fmla="*/ 53786 w 638786"/>
                  <a:gd name="connsiteY55" fmla="*/ 67770 h 233853"/>
                  <a:gd name="connsiteX56" fmla="*/ 53786 w 638786"/>
                  <a:gd name="connsiteY56" fmla="*/ 109598 h 233853"/>
                  <a:gd name="connsiteX57" fmla="*/ 31523 w 638786"/>
                  <a:gd name="connsiteY57" fmla="*/ 83722 h 233853"/>
                  <a:gd name="connsiteX58" fmla="*/ 323786 w 638786"/>
                  <a:gd name="connsiteY58" fmla="*/ 209441 h 233853"/>
                  <a:gd name="connsiteX59" fmla="*/ 301286 w 638786"/>
                  <a:gd name="connsiteY59" fmla="*/ 210994 h 233853"/>
                  <a:gd name="connsiteX60" fmla="*/ 301286 w 638786"/>
                  <a:gd name="connsiteY60" fmla="*/ 120341 h 233853"/>
                  <a:gd name="connsiteX61" fmla="*/ 323786 w 638786"/>
                  <a:gd name="connsiteY61" fmla="*/ 118327 h 233853"/>
                  <a:gd name="connsiteX62" fmla="*/ 481286 w 638786"/>
                  <a:gd name="connsiteY62" fmla="*/ 148759 h 233853"/>
                  <a:gd name="connsiteX63" fmla="*/ 481286 w 638786"/>
                  <a:gd name="connsiteY63" fmla="*/ 91789 h 233853"/>
                  <a:gd name="connsiteX64" fmla="*/ 512561 w 638786"/>
                  <a:gd name="connsiteY64" fmla="*/ 123064 h 233853"/>
                  <a:gd name="connsiteX65" fmla="*/ 481286 w 638786"/>
                  <a:gd name="connsiteY65" fmla="*/ 148759 h 233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638786" h="233853">
                    <a:moveTo>
                      <a:pt x="538988" y="27686"/>
                    </a:moveTo>
                    <a:cubicBezTo>
                      <a:pt x="534859" y="34087"/>
                      <a:pt x="530483" y="40309"/>
                      <a:pt x="525679" y="46192"/>
                    </a:cubicBezTo>
                    <a:lnTo>
                      <a:pt x="616286" y="136789"/>
                    </a:lnTo>
                    <a:cubicBezTo>
                      <a:pt x="616286" y="152831"/>
                      <a:pt x="603236" y="165881"/>
                      <a:pt x="587194" y="165881"/>
                    </a:cubicBezTo>
                    <a:lnTo>
                      <a:pt x="496586" y="75274"/>
                    </a:lnTo>
                    <a:cubicBezTo>
                      <a:pt x="484999" y="84724"/>
                      <a:pt x="472286" y="92767"/>
                      <a:pt x="458786" y="99506"/>
                    </a:cubicBezTo>
                    <a:lnTo>
                      <a:pt x="458786" y="163665"/>
                    </a:lnTo>
                    <a:cubicBezTo>
                      <a:pt x="456896" y="164812"/>
                      <a:pt x="455074" y="166050"/>
                      <a:pt x="453161" y="167164"/>
                    </a:cubicBezTo>
                    <a:cubicBezTo>
                      <a:pt x="447593" y="170381"/>
                      <a:pt x="441956" y="173351"/>
                      <a:pt x="436286" y="176209"/>
                    </a:cubicBezTo>
                    <a:lnTo>
                      <a:pt x="436286" y="109069"/>
                    </a:lnTo>
                    <a:cubicBezTo>
                      <a:pt x="428963" y="111667"/>
                      <a:pt x="421470" y="113917"/>
                      <a:pt x="413786" y="115672"/>
                    </a:cubicBezTo>
                    <a:lnTo>
                      <a:pt x="413786" y="186548"/>
                    </a:lnTo>
                    <a:cubicBezTo>
                      <a:pt x="406350" y="189619"/>
                      <a:pt x="398835" y="192353"/>
                      <a:pt x="391286" y="194850"/>
                    </a:cubicBezTo>
                    <a:lnTo>
                      <a:pt x="391286" y="119565"/>
                    </a:lnTo>
                    <a:cubicBezTo>
                      <a:pt x="383884" y="120375"/>
                      <a:pt x="376402" y="120881"/>
                      <a:pt x="368786" y="120881"/>
                    </a:cubicBezTo>
                    <a:lnTo>
                      <a:pt x="368786" y="201442"/>
                    </a:lnTo>
                    <a:cubicBezTo>
                      <a:pt x="361316" y="203321"/>
                      <a:pt x="353813" y="204874"/>
                      <a:pt x="346286" y="206212"/>
                    </a:cubicBezTo>
                    <a:lnTo>
                      <a:pt x="346286" y="119554"/>
                    </a:lnTo>
                    <a:cubicBezTo>
                      <a:pt x="330143" y="117765"/>
                      <a:pt x="314651" y="113917"/>
                      <a:pt x="299869" y="108551"/>
                    </a:cubicBezTo>
                    <a:cubicBezTo>
                      <a:pt x="299081" y="108270"/>
                      <a:pt x="298294" y="107977"/>
                      <a:pt x="297518" y="107685"/>
                    </a:cubicBezTo>
                    <a:cubicBezTo>
                      <a:pt x="289823" y="104782"/>
                      <a:pt x="282319" y="101520"/>
                      <a:pt x="275108" y="97740"/>
                    </a:cubicBezTo>
                    <a:cubicBezTo>
                      <a:pt x="212524" y="93251"/>
                      <a:pt x="153641" y="61414"/>
                      <a:pt x="116291" y="9169"/>
                    </a:cubicBezTo>
                    <a:lnTo>
                      <a:pt x="109744" y="0"/>
                    </a:lnTo>
                    <a:lnTo>
                      <a:pt x="0" y="78637"/>
                    </a:lnTo>
                    <a:lnTo>
                      <a:pt x="6536" y="87784"/>
                    </a:lnTo>
                    <a:cubicBezTo>
                      <a:pt x="74295" y="182599"/>
                      <a:pt x="180540" y="233854"/>
                      <a:pt x="289429" y="233854"/>
                    </a:cubicBezTo>
                    <a:cubicBezTo>
                      <a:pt x="348919" y="233842"/>
                      <a:pt x="409208" y="218542"/>
                      <a:pt x="464411" y="186671"/>
                    </a:cubicBezTo>
                    <a:cubicBezTo>
                      <a:pt x="487643" y="173261"/>
                      <a:pt x="509063" y="157162"/>
                      <a:pt x="528480" y="138994"/>
                    </a:cubicBezTo>
                    <a:lnTo>
                      <a:pt x="571286" y="181789"/>
                    </a:lnTo>
                    <a:cubicBezTo>
                      <a:pt x="575539" y="186041"/>
                      <a:pt x="581186" y="188381"/>
                      <a:pt x="587194" y="188381"/>
                    </a:cubicBezTo>
                    <a:cubicBezTo>
                      <a:pt x="615645" y="188381"/>
                      <a:pt x="638786" y="165229"/>
                      <a:pt x="638786" y="136789"/>
                    </a:cubicBezTo>
                    <a:cubicBezTo>
                      <a:pt x="638786" y="130871"/>
                      <a:pt x="636390" y="125066"/>
                      <a:pt x="632194" y="120881"/>
                    </a:cubicBezTo>
                    <a:close/>
                    <a:moveTo>
                      <a:pt x="278786" y="120386"/>
                    </a:moveTo>
                    <a:lnTo>
                      <a:pt x="278786" y="210982"/>
                    </a:lnTo>
                    <a:cubicBezTo>
                      <a:pt x="271260" y="210735"/>
                      <a:pt x="263756" y="210195"/>
                      <a:pt x="256286" y="209430"/>
                    </a:cubicBezTo>
                    <a:lnTo>
                      <a:pt x="256286" y="118147"/>
                    </a:lnTo>
                    <a:cubicBezTo>
                      <a:pt x="263734" y="119227"/>
                      <a:pt x="271226" y="120026"/>
                      <a:pt x="278786" y="120386"/>
                    </a:cubicBezTo>
                    <a:close/>
                    <a:moveTo>
                      <a:pt x="211286" y="107044"/>
                    </a:moveTo>
                    <a:cubicBezTo>
                      <a:pt x="218678" y="109654"/>
                      <a:pt x="226170" y="111949"/>
                      <a:pt x="233786" y="113816"/>
                    </a:cubicBezTo>
                    <a:lnTo>
                      <a:pt x="233786" y="206302"/>
                    </a:lnTo>
                    <a:cubicBezTo>
                      <a:pt x="226226" y="204986"/>
                      <a:pt x="218734" y="203400"/>
                      <a:pt x="211286" y="201555"/>
                    </a:cubicBezTo>
                    <a:close/>
                    <a:moveTo>
                      <a:pt x="188786" y="195120"/>
                    </a:moveTo>
                    <a:cubicBezTo>
                      <a:pt x="181204" y="192645"/>
                      <a:pt x="173689" y="189945"/>
                      <a:pt x="166286" y="186907"/>
                    </a:cubicBezTo>
                    <a:lnTo>
                      <a:pt x="166286" y="85635"/>
                    </a:lnTo>
                    <a:cubicBezTo>
                      <a:pt x="173588" y="90101"/>
                      <a:pt x="181058" y="94264"/>
                      <a:pt x="188786" y="97909"/>
                    </a:cubicBezTo>
                    <a:close/>
                    <a:moveTo>
                      <a:pt x="143786" y="69975"/>
                    </a:moveTo>
                    <a:lnTo>
                      <a:pt x="143786" y="176749"/>
                    </a:lnTo>
                    <a:cubicBezTo>
                      <a:pt x="136125" y="172901"/>
                      <a:pt x="128655" y="168637"/>
                      <a:pt x="121286" y="164171"/>
                    </a:cubicBezTo>
                    <a:lnTo>
                      <a:pt x="121286" y="49826"/>
                    </a:lnTo>
                    <a:cubicBezTo>
                      <a:pt x="128374" y="57060"/>
                      <a:pt x="135889" y="63776"/>
                      <a:pt x="143786" y="69975"/>
                    </a:cubicBezTo>
                    <a:close/>
                    <a:moveTo>
                      <a:pt x="76286" y="51638"/>
                    </a:moveTo>
                    <a:lnTo>
                      <a:pt x="98786" y="35516"/>
                    </a:lnTo>
                    <a:lnTo>
                      <a:pt x="98786" y="149164"/>
                    </a:lnTo>
                    <a:cubicBezTo>
                      <a:pt x="91091" y="143561"/>
                      <a:pt x="83531" y="137723"/>
                      <a:pt x="76286" y="131389"/>
                    </a:cubicBezTo>
                    <a:close/>
                    <a:moveTo>
                      <a:pt x="31523" y="83722"/>
                    </a:moveTo>
                    <a:lnTo>
                      <a:pt x="53786" y="67770"/>
                    </a:lnTo>
                    <a:lnTo>
                      <a:pt x="53786" y="109598"/>
                    </a:lnTo>
                    <a:cubicBezTo>
                      <a:pt x="46035" y="101396"/>
                      <a:pt x="38520" y="92857"/>
                      <a:pt x="31523" y="83722"/>
                    </a:cubicBezTo>
                    <a:close/>
                    <a:moveTo>
                      <a:pt x="323786" y="209441"/>
                    </a:moveTo>
                    <a:cubicBezTo>
                      <a:pt x="316283" y="210240"/>
                      <a:pt x="308790" y="210724"/>
                      <a:pt x="301286" y="210994"/>
                    </a:cubicBezTo>
                    <a:lnTo>
                      <a:pt x="301286" y="120341"/>
                    </a:lnTo>
                    <a:cubicBezTo>
                      <a:pt x="308779" y="119993"/>
                      <a:pt x="316283" y="119407"/>
                      <a:pt x="323786" y="118327"/>
                    </a:cubicBezTo>
                    <a:close/>
                    <a:moveTo>
                      <a:pt x="481286" y="148759"/>
                    </a:moveTo>
                    <a:lnTo>
                      <a:pt x="481286" y="91789"/>
                    </a:lnTo>
                    <a:lnTo>
                      <a:pt x="512561" y="123064"/>
                    </a:lnTo>
                    <a:cubicBezTo>
                      <a:pt x="502695" y="132266"/>
                      <a:pt x="492255" y="140839"/>
                      <a:pt x="481286" y="148759"/>
                    </a:cubicBezTo>
                    <a:close/>
                  </a:path>
                </a:pathLst>
              </a:custGeom>
              <a:grpFill/>
              <a:ln w="111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5" name="Forme libre : forme 124">
                <a:extLst>
                  <a:ext uri="{FF2B5EF4-FFF2-40B4-BE49-F238E27FC236}">
                    <a16:creationId xmlns:a16="http://schemas.microsoft.com/office/drawing/2014/main" id="{33A6DEED-C6E4-6116-6A28-37697D370D03}"/>
                  </a:ext>
                </a:extLst>
              </p:cNvPr>
              <p:cNvSpPr/>
              <p:nvPr/>
            </p:nvSpPr>
            <p:spPr>
              <a:xfrm>
                <a:off x="8076486" y="4379171"/>
                <a:ext cx="67500" cy="67500"/>
              </a:xfrm>
              <a:custGeom>
                <a:avLst/>
                <a:gdLst>
                  <a:gd name="connsiteX0" fmla="*/ 33750 w 67500"/>
                  <a:gd name="connsiteY0" fmla="*/ 0 h 67500"/>
                  <a:gd name="connsiteX1" fmla="*/ 0 w 67500"/>
                  <a:gd name="connsiteY1" fmla="*/ 33750 h 67500"/>
                  <a:gd name="connsiteX2" fmla="*/ 33750 w 67500"/>
                  <a:gd name="connsiteY2" fmla="*/ 67500 h 67500"/>
                  <a:gd name="connsiteX3" fmla="*/ 67500 w 67500"/>
                  <a:gd name="connsiteY3" fmla="*/ 33750 h 67500"/>
                  <a:gd name="connsiteX4" fmla="*/ 33750 w 67500"/>
                  <a:gd name="connsiteY4" fmla="*/ 0 h 67500"/>
                  <a:gd name="connsiteX5" fmla="*/ 33750 w 67500"/>
                  <a:gd name="connsiteY5" fmla="*/ 45000 h 67500"/>
                  <a:gd name="connsiteX6" fmla="*/ 22500 w 67500"/>
                  <a:gd name="connsiteY6" fmla="*/ 33750 h 67500"/>
                  <a:gd name="connsiteX7" fmla="*/ 33750 w 67500"/>
                  <a:gd name="connsiteY7" fmla="*/ 22500 h 67500"/>
                  <a:gd name="connsiteX8" fmla="*/ 45000 w 67500"/>
                  <a:gd name="connsiteY8" fmla="*/ 33750 h 67500"/>
                  <a:gd name="connsiteX9" fmla="*/ 33750 w 67500"/>
                  <a:gd name="connsiteY9" fmla="*/ 45000 h 6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500" h="67500">
                    <a:moveTo>
                      <a:pt x="33750" y="0"/>
                    </a:moveTo>
                    <a:cubicBezTo>
                      <a:pt x="15143" y="0"/>
                      <a:pt x="0" y="15143"/>
                      <a:pt x="0" y="33750"/>
                    </a:cubicBezTo>
                    <a:cubicBezTo>
                      <a:pt x="0" y="52357"/>
                      <a:pt x="15143" y="67500"/>
                      <a:pt x="33750" y="67500"/>
                    </a:cubicBezTo>
                    <a:cubicBezTo>
                      <a:pt x="52357" y="67500"/>
                      <a:pt x="67500" y="52357"/>
                      <a:pt x="67500" y="33750"/>
                    </a:cubicBezTo>
                    <a:cubicBezTo>
                      <a:pt x="67500" y="15143"/>
                      <a:pt x="52357" y="0"/>
                      <a:pt x="33750" y="0"/>
                    </a:cubicBezTo>
                    <a:close/>
                    <a:moveTo>
                      <a:pt x="33750" y="45000"/>
                    </a:moveTo>
                    <a:cubicBezTo>
                      <a:pt x="27551" y="45000"/>
                      <a:pt x="22500" y="39960"/>
                      <a:pt x="22500" y="33750"/>
                    </a:cubicBezTo>
                    <a:cubicBezTo>
                      <a:pt x="22500" y="27540"/>
                      <a:pt x="27551" y="22500"/>
                      <a:pt x="33750" y="22500"/>
                    </a:cubicBezTo>
                    <a:cubicBezTo>
                      <a:pt x="39949" y="22500"/>
                      <a:pt x="45000" y="27540"/>
                      <a:pt x="45000" y="33750"/>
                    </a:cubicBezTo>
                    <a:cubicBezTo>
                      <a:pt x="45000" y="39960"/>
                      <a:pt x="39949" y="45000"/>
                      <a:pt x="33750" y="45000"/>
                    </a:cubicBezTo>
                    <a:close/>
                  </a:path>
                </a:pathLst>
              </a:custGeom>
              <a:grpFill/>
              <a:ln w="111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6" name="Forme libre : forme 125">
                <a:extLst>
                  <a:ext uri="{FF2B5EF4-FFF2-40B4-BE49-F238E27FC236}">
                    <a16:creationId xmlns:a16="http://schemas.microsoft.com/office/drawing/2014/main" id="{49F0B4CE-566E-51D9-6144-DCFEC8E67E85}"/>
                  </a:ext>
                </a:extLst>
              </p:cNvPr>
              <p:cNvSpPr/>
              <p:nvPr/>
            </p:nvSpPr>
            <p:spPr>
              <a:xfrm>
                <a:off x="8076486" y="4221671"/>
                <a:ext cx="67500" cy="135000"/>
              </a:xfrm>
              <a:custGeom>
                <a:avLst/>
                <a:gdLst>
                  <a:gd name="connsiteX0" fmla="*/ 45000 w 67500"/>
                  <a:gd name="connsiteY0" fmla="*/ 0 h 135000"/>
                  <a:gd name="connsiteX1" fmla="*/ 22500 w 67500"/>
                  <a:gd name="connsiteY1" fmla="*/ 0 h 135000"/>
                  <a:gd name="connsiteX2" fmla="*/ 0 w 67500"/>
                  <a:gd name="connsiteY2" fmla="*/ 22500 h 135000"/>
                  <a:gd name="connsiteX3" fmla="*/ 0 w 67500"/>
                  <a:gd name="connsiteY3" fmla="*/ 112500 h 135000"/>
                  <a:gd name="connsiteX4" fmla="*/ 22500 w 67500"/>
                  <a:gd name="connsiteY4" fmla="*/ 135000 h 135000"/>
                  <a:gd name="connsiteX5" fmla="*/ 45000 w 67500"/>
                  <a:gd name="connsiteY5" fmla="*/ 135000 h 135000"/>
                  <a:gd name="connsiteX6" fmla="*/ 67500 w 67500"/>
                  <a:gd name="connsiteY6" fmla="*/ 112500 h 135000"/>
                  <a:gd name="connsiteX7" fmla="*/ 67500 w 67500"/>
                  <a:gd name="connsiteY7" fmla="*/ 22500 h 135000"/>
                  <a:gd name="connsiteX8" fmla="*/ 45000 w 67500"/>
                  <a:gd name="connsiteY8" fmla="*/ 0 h 135000"/>
                  <a:gd name="connsiteX9" fmla="*/ 22500 w 67500"/>
                  <a:gd name="connsiteY9" fmla="*/ 112500 h 135000"/>
                  <a:gd name="connsiteX10" fmla="*/ 22500 w 67500"/>
                  <a:gd name="connsiteY10" fmla="*/ 22500 h 135000"/>
                  <a:gd name="connsiteX11" fmla="*/ 45000 w 67500"/>
                  <a:gd name="connsiteY11" fmla="*/ 22500 h 135000"/>
                  <a:gd name="connsiteX12" fmla="*/ 45011 w 67500"/>
                  <a:gd name="connsiteY12" fmla="*/ 112500 h 13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00" h="135000">
                    <a:moveTo>
                      <a:pt x="45000" y="0"/>
                    </a:moveTo>
                    <a:lnTo>
                      <a:pt x="22500" y="0"/>
                    </a:lnTo>
                    <a:cubicBezTo>
                      <a:pt x="10091" y="0"/>
                      <a:pt x="0" y="10091"/>
                      <a:pt x="0" y="22500"/>
                    </a:cubicBezTo>
                    <a:lnTo>
                      <a:pt x="0" y="112500"/>
                    </a:lnTo>
                    <a:cubicBezTo>
                      <a:pt x="0" y="124909"/>
                      <a:pt x="10091" y="135000"/>
                      <a:pt x="22500" y="135000"/>
                    </a:cubicBezTo>
                    <a:lnTo>
                      <a:pt x="45000" y="135000"/>
                    </a:lnTo>
                    <a:cubicBezTo>
                      <a:pt x="57409" y="135000"/>
                      <a:pt x="67500" y="124909"/>
                      <a:pt x="67500" y="112500"/>
                    </a:cubicBezTo>
                    <a:lnTo>
                      <a:pt x="67500" y="22500"/>
                    </a:lnTo>
                    <a:cubicBezTo>
                      <a:pt x="67500" y="10091"/>
                      <a:pt x="57409" y="0"/>
                      <a:pt x="45000" y="0"/>
                    </a:cubicBezTo>
                    <a:close/>
                    <a:moveTo>
                      <a:pt x="22500" y="112500"/>
                    </a:moveTo>
                    <a:lnTo>
                      <a:pt x="22500" y="22500"/>
                    </a:lnTo>
                    <a:lnTo>
                      <a:pt x="45000" y="22500"/>
                    </a:lnTo>
                    <a:lnTo>
                      <a:pt x="45011" y="112500"/>
                    </a:lnTo>
                    <a:close/>
                  </a:path>
                </a:pathLst>
              </a:custGeom>
              <a:grpFill/>
              <a:ln w="111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7" name="Forme libre : forme 126">
                <a:extLst>
                  <a:ext uri="{FF2B5EF4-FFF2-40B4-BE49-F238E27FC236}">
                    <a16:creationId xmlns:a16="http://schemas.microsoft.com/office/drawing/2014/main" id="{0D63B411-A790-F086-B078-FF2F725FDE52}"/>
                  </a:ext>
                </a:extLst>
              </p:cNvPr>
              <p:cNvSpPr/>
              <p:nvPr/>
            </p:nvSpPr>
            <p:spPr>
              <a:xfrm>
                <a:off x="7952736" y="4176671"/>
                <a:ext cx="315000" cy="315000"/>
              </a:xfrm>
              <a:custGeom>
                <a:avLst/>
                <a:gdLst>
                  <a:gd name="connsiteX0" fmla="*/ 157500 w 315000"/>
                  <a:gd name="connsiteY0" fmla="*/ 0 h 315000"/>
                  <a:gd name="connsiteX1" fmla="*/ 0 w 315000"/>
                  <a:gd name="connsiteY1" fmla="*/ 157500 h 315000"/>
                  <a:gd name="connsiteX2" fmla="*/ 157500 w 315000"/>
                  <a:gd name="connsiteY2" fmla="*/ 315000 h 315000"/>
                  <a:gd name="connsiteX3" fmla="*/ 315000 w 315000"/>
                  <a:gd name="connsiteY3" fmla="*/ 157500 h 315000"/>
                  <a:gd name="connsiteX4" fmla="*/ 157500 w 315000"/>
                  <a:gd name="connsiteY4" fmla="*/ 0 h 315000"/>
                  <a:gd name="connsiteX5" fmla="*/ 157500 w 315000"/>
                  <a:gd name="connsiteY5" fmla="*/ 292500 h 315000"/>
                  <a:gd name="connsiteX6" fmla="*/ 22500 w 315000"/>
                  <a:gd name="connsiteY6" fmla="*/ 157500 h 315000"/>
                  <a:gd name="connsiteX7" fmla="*/ 157500 w 315000"/>
                  <a:gd name="connsiteY7" fmla="*/ 22500 h 315000"/>
                  <a:gd name="connsiteX8" fmla="*/ 292500 w 315000"/>
                  <a:gd name="connsiteY8" fmla="*/ 157500 h 315000"/>
                  <a:gd name="connsiteX9" fmla="*/ 157500 w 315000"/>
                  <a:gd name="connsiteY9" fmla="*/ 292500 h 31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5000" h="315000">
                    <a:moveTo>
                      <a:pt x="157500" y="0"/>
                    </a:moveTo>
                    <a:cubicBezTo>
                      <a:pt x="70650" y="0"/>
                      <a:pt x="0" y="70650"/>
                      <a:pt x="0" y="157500"/>
                    </a:cubicBezTo>
                    <a:cubicBezTo>
                      <a:pt x="0" y="244350"/>
                      <a:pt x="70650" y="315000"/>
                      <a:pt x="157500" y="315000"/>
                    </a:cubicBezTo>
                    <a:cubicBezTo>
                      <a:pt x="244350" y="315000"/>
                      <a:pt x="315000" y="244350"/>
                      <a:pt x="315000" y="157500"/>
                    </a:cubicBezTo>
                    <a:cubicBezTo>
                      <a:pt x="315000" y="70650"/>
                      <a:pt x="244350" y="0"/>
                      <a:pt x="157500" y="0"/>
                    </a:cubicBezTo>
                    <a:close/>
                    <a:moveTo>
                      <a:pt x="157500" y="292500"/>
                    </a:moveTo>
                    <a:cubicBezTo>
                      <a:pt x="83059" y="292500"/>
                      <a:pt x="22500" y="231941"/>
                      <a:pt x="22500" y="157500"/>
                    </a:cubicBezTo>
                    <a:cubicBezTo>
                      <a:pt x="22500" y="83059"/>
                      <a:pt x="83059" y="22500"/>
                      <a:pt x="157500" y="22500"/>
                    </a:cubicBezTo>
                    <a:cubicBezTo>
                      <a:pt x="231941" y="22500"/>
                      <a:pt x="292500" y="83059"/>
                      <a:pt x="292500" y="157500"/>
                    </a:cubicBezTo>
                    <a:cubicBezTo>
                      <a:pt x="292500" y="231941"/>
                      <a:pt x="231941" y="292500"/>
                      <a:pt x="157500" y="292500"/>
                    </a:cubicBezTo>
                    <a:close/>
                  </a:path>
                </a:pathLst>
              </a:custGeom>
              <a:grpFill/>
              <a:ln w="111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8" name="Forme libre : forme 127">
                <a:extLst>
                  <a:ext uri="{FF2B5EF4-FFF2-40B4-BE49-F238E27FC236}">
                    <a16:creationId xmlns:a16="http://schemas.microsoft.com/office/drawing/2014/main" id="{FB63DDB3-3F9A-AC4A-BD09-EFA8DCDB7F6C}"/>
                  </a:ext>
                </a:extLst>
              </p:cNvPr>
              <p:cNvSpPr/>
              <p:nvPr/>
            </p:nvSpPr>
            <p:spPr>
              <a:xfrm>
                <a:off x="7772736" y="4075421"/>
                <a:ext cx="67500" cy="157500"/>
              </a:xfrm>
              <a:custGeom>
                <a:avLst/>
                <a:gdLst>
                  <a:gd name="connsiteX0" fmla="*/ 22500 w 67500"/>
                  <a:gd name="connsiteY0" fmla="*/ 132930 h 157500"/>
                  <a:gd name="connsiteX1" fmla="*/ 22500 w 67500"/>
                  <a:gd name="connsiteY1" fmla="*/ 157500 h 157500"/>
                  <a:gd name="connsiteX2" fmla="*/ 45000 w 67500"/>
                  <a:gd name="connsiteY2" fmla="*/ 157500 h 157500"/>
                  <a:gd name="connsiteX3" fmla="*/ 45000 w 67500"/>
                  <a:gd name="connsiteY3" fmla="*/ 135000 h 157500"/>
                  <a:gd name="connsiteX4" fmla="*/ 67500 w 67500"/>
                  <a:gd name="connsiteY4" fmla="*/ 135000 h 157500"/>
                  <a:gd name="connsiteX5" fmla="*/ 67500 w 67500"/>
                  <a:gd name="connsiteY5" fmla="*/ 101250 h 157500"/>
                  <a:gd name="connsiteX6" fmla="*/ 33750 w 67500"/>
                  <a:gd name="connsiteY6" fmla="*/ 67500 h 157500"/>
                  <a:gd name="connsiteX7" fmla="*/ 22500 w 67500"/>
                  <a:gd name="connsiteY7" fmla="*/ 56250 h 157500"/>
                  <a:gd name="connsiteX8" fmla="*/ 22500 w 67500"/>
                  <a:gd name="connsiteY8" fmla="*/ 45000 h 157500"/>
                  <a:gd name="connsiteX9" fmla="*/ 33750 w 67500"/>
                  <a:gd name="connsiteY9" fmla="*/ 45000 h 157500"/>
                  <a:gd name="connsiteX10" fmla="*/ 45000 w 67500"/>
                  <a:gd name="connsiteY10" fmla="*/ 56250 h 157500"/>
                  <a:gd name="connsiteX11" fmla="*/ 45000 w 67500"/>
                  <a:gd name="connsiteY11" fmla="*/ 67500 h 157500"/>
                  <a:gd name="connsiteX12" fmla="*/ 67500 w 67500"/>
                  <a:gd name="connsiteY12" fmla="*/ 67500 h 157500"/>
                  <a:gd name="connsiteX13" fmla="*/ 67500 w 67500"/>
                  <a:gd name="connsiteY13" fmla="*/ 56250 h 157500"/>
                  <a:gd name="connsiteX14" fmla="*/ 45000 w 67500"/>
                  <a:gd name="connsiteY14" fmla="*/ 24570 h 157500"/>
                  <a:gd name="connsiteX15" fmla="*/ 45000 w 67500"/>
                  <a:gd name="connsiteY15" fmla="*/ 0 h 157500"/>
                  <a:gd name="connsiteX16" fmla="*/ 22500 w 67500"/>
                  <a:gd name="connsiteY16" fmla="*/ 0 h 157500"/>
                  <a:gd name="connsiteX17" fmla="*/ 22500 w 67500"/>
                  <a:gd name="connsiteY17" fmla="*/ 22500 h 157500"/>
                  <a:gd name="connsiteX18" fmla="*/ 0 w 67500"/>
                  <a:gd name="connsiteY18" fmla="*/ 22500 h 157500"/>
                  <a:gd name="connsiteX19" fmla="*/ 0 w 67500"/>
                  <a:gd name="connsiteY19" fmla="*/ 56250 h 157500"/>
                  <a:gd name="connsiteX20" fmla="*/ 33750 w 67500"/>
                  <a:gd name="connsiteY20" fmla="*/ 90000 h 157500"/>
                  <a:gd name="connsiteX21" fmla="*/ 45000 w 67500"/>
                  <a:gd name="connsiteY21" fmla="*/ 101250 h 157500"/>
                  <a:gd name="connsiteX22" fmla="*/ 45000 w 67500"/>
                  <a:gd name="connsiteY22" fmla="*/ 112500 h 157500"/>
                  <a:gd name="connsiteX23" fmla="*/ 33750 w 67500"/>
                  <a:gd name="connsiteY23" fmla="*/ 112500 h 157500"/>
                  <a:gd name="connsiteX24" fmla="*/ 22500 w 67500"/>
                  <a:gd name="connsiteY24" fmla="*/ 101250 h 157500"/>
                  <a:gd name="connsiteX25" fmla="*/ 22500 w 67500"/>
                  <a:gd name="connsiteY25" fmla="*/ 90000 h 157500"/>
                  <a:gd name="connsiteX26" fmla="*/ 0 w 67500"/>
                  <a:gd name="connsiteY26" fmla="*/ 90000 h 157500"/>
                  <a:gd name="connsiteX27" fmla="*/ 0 w 67500"/>
                  <a:gd name="connsiteY27" fmla="*/ 101250 h 157500"/>
                  <a:gd name="connsiteX28" fmla="*/ 22500 w 67500"/>
                  <a:gd name="connsiteY28" fmla="*/ 132930 h 15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7500" h="157500">
                    <a:moveTo>
                      <a:pt x="22500" y="132930"/>
                    </a:moveTo>
                    <a:lnTo>
                      <a:pt x="22500" y="157500"/>
                    </a:lnTo>
                    <a:lnTo>
                      <a:pt x="45000" y="157500"/>
                    </a:lnTo>
                    <a:lnTo>
                      <a:pt x="45000" y="135000"/>
                    </a:lnTo>
                    <a:lnTo>
                      <a:pt x="67500" y="135000"/>
                    </a:lnTo>
                    <a:lnTo>
                      <a:pt x="67500" y="101250"/>
                    </a:lnTo>
                    <a:cubicBezTo>
                      <a:pt x="67500" y="82643"/>
                      <a:pt x="52358" y="67500"/>
                      <a:pt x="33750" y="67500"/>
                    </a:cubicBezTo>
                    <a:cubicBezTo>
                      <a:pt x="27551" y="67500"/>
                      <a:pt x="22500" y="62449"/>
                      <a:pt x="22500" y="56250"/>
                    </a:cubicBezTo>
                    <a:lnTo>
                      <a:pt x="22500" y="45000"/>
                    </a:lnTo>
                    <a:lnTo>
                      <a:pt x="33750" y="45000"/>
                    </a:lnTo>
                    <a:cubicBezTo>
                      <a:pt x="39949" y="45000"/>
                      <a:pt x="45000" y="50051"/>
                      <a:pt x="45000" y="56250"/>
                    </a:cubicBezTo>
                    <a:lnTo>
                      <a:pt x="45000" y="67500"/>
                    </a:lnTo>
                    <a:lnTo>
                      <a:pt x="67500" y="67500"/>
                    </a:lnTo>
                    <a:lnTo>
                      <a:pt x="67500" y="56250"/>
                    </a:lnTo>
                    <a:cubicBezTo>
                      <a:pt x="67500" y="41603"/>
                      <a:pt x="58061" y="29227"/>
                      <a:pt x="45000" y="24570"/>
                    </a:cubicBezTo>
                    <a:lnTo>
                      <a:pt x="45000" y="0"/>
                    </a:lnTo>
                    <a:lnTo>
                      <a:pt x="22500" y="0"/>
                    </a:lnTo>
                    <a:lnTo>
                      <a:pt x="22500" y="22500"/>
                    </a:lnTo>
                    <a:lnTo>
                      <a:pt x="0" y="22500"/>
                    </a:lnTo>
                    <a:lnTo>
                      <a:pt x="0" y="56250"/>
                    </a:lnTo>
                    <a:cubicBezTo>
                      <a:pt x="0" y="74857"/>
                      <a:pt x="15142" y="90000"/>
                      <a:pt x="33750" y="90000"/>
                    </a:cubicBezTo>
                    <a:cubicBezTo>
                      <a:pt x="39949" y="90000"/>
                      <a:pt x="45000" y="95051"/>
                      <a:pt x="45000" y="101250"/>
                    </a:cubicBezTo>
                    <a:lnTo>
                      <a:pt x="45000" y="112500"/>
                    </a:lnTo>
                    <a:lnTo>
                      <a:pt x="33750" y="112500"/>
                    </a:lnTo>
                    <a:cubicBezTo>
                      <a:pt x="27551" y="112500"/>
                      <a:pt x="22500" y="107449"/>
                      <a:pt x="22500" y="101250"/>
                    </a:cubicBezTo>
                    <a:lnTo>
                      <a:pt x="22500" y="90000"/>
                    </a:lnTo>
                    <a:lnTo>
                      <a:pt x="0" y="90000"/>
                    </a:lnTo>
                    <a:lnTo>
                      <a:pt x="0" y="101250"/>
                    </a:lnTo>
                    <a:cubicBezTo>
                      <a:pt x="0" y="115898"/>
                      <a:pt x="9439" y="128273"/>
                      <a:pt x="22500" y="132930"/>
                    </a:cubicBezTo>
                    <a:close/>
                  </a:path>
                </a:pathLst>
              </a:custGeom>
              <a:grpFill/>
              <a:ln w="111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9" name="Forme libre : forme 128">
                <a:extLst>
                  <a:ext uri="{FF2B5EF4-FFF2-40B4-BE49-F238E27FC236}">
                    <a16:creationId xmlns:a16="http://schemas.microsoft.com/office/drawing/2014/main" id="{00C84038-5DFF-0BD8-7017-234DB479F7DA}"/>
                  </a:ext>
                </a:extLst>
              </p:cNvPr>
              <p:cNvSpPr/>
              <p:nvPr/>
            </p:nvSpPr>
            <p:spPr>
              <a:xfrm>
                <a:off x="7682736" y="3952053"/>
                <a:ext cx="338996" cy="501221"/>
              </a:xfrm>
              <a:custGeom>
                <a:avLst/>
                <a:gdLst>
                  <a:gd name="connsiteX0" fmla="*/ 153990 w 338996"/>
                  <a:gd name="connsiteY0" fmla="*/ 436568 h 501221"/>
                  <a:gd name="connsiteX1" fmla="*/ 135000 w 338996"/>
                  <a:gd name="connsiteY1" fmla="*/ 348368 h 501221"/>
                  <a:gd name="connsiteX2" fmla="*/ 136586 w 338996"/>
                  <a:gd name="connsiteY2" fmla="*/ 325193 h 501221"/>
                  <a:gd name="connsiteX3" fmla="*/ 247500 w 338996"/>
                  <a:gd name="connsiteY3" fmla="*/ 202118 h 501221"/>
                  <a:gd name="connsiteX4" fmla="*/ 241324 w 338996"/>
                  <a:gd name="connsiteY4" fmla="*/ 163710 h 501221"/>
                  <a:gd name="connsiteX5" fmla="*/ 327780 w 338996"/>
                  <a:gd name="connsiteY5" fmla="*/ 135619 h 501221"/>
                  <a:gd name="connsiteX6" fmla="*/ 338996 w 338996"/>
                  <a:gd name="connsiteY6" fmla="*/ 134528 h 501221"/>
                  <a:gd name="connsiteX7" fmla="*/ 326869 w 338996"/>
                  <a:gd name="connsiteY7" fmla="*/ 11497 h 501221"/>
                  <a:gd name="connsiteX8" fmla="*/ 325418 w 338996"/>
                  <a:gd name="connsiteY8" fmla="*/ 0 h 501221"/>
                  <a:gd name="connsiteX9" fmla="*/ 314663 w 338996"/>
                  <a:gd name="connsiteY9" fmla="*/ 877 h 501221"/>
                  <a:gd name="connsiteX10" fmla="*/ 124774 w 338996"/>
                  <a:gd name="connsiteY10" fmla="*/ 78413 h 501221"/>
                  <a:gd name="connsiteX11" fmla="*/ 123750 w 338996"/>
                  <a:gd name="connsiteY11" fmla="*/ 78368 h 501221"/>
                  <a:gd name="connsiteX12" fmla="*/ 0 w 338996"/>
                  <a:gd name="connsiteY12" fmla="*/ 202118 h 501221"/>
                  <a:gd name="connsiteX13" fmla="*/ 11711 w 338996"/>
                  <a:gd name="connsiteY13" fmla="*/ 254329 h 501221"/>
                  <a:gd name="connsiteX14" fmla="*/ 0 w 338996"/>
                  <a:gd name="connsiteY14" fmla="*/ 342743 h 501221"/>
                  <a:gd name="connsiteX15" fmla="*/ 33750 w 338996"/>
                  <a:gd name="connsiteY15" fmla="*/ 491310 h 501221"/>
                  <a:gd name="connsiteX16" fmla="*/ 38509 w 338996"/>
                  <a:gd name="connsiteY16" fmla="*/ 501221 h 501221"/>
                  <a:gd name="connsiteX17" fmla="*/ 158625 w 338996"/>
                  <a:gd name="connsiteY17" fmla="*/ 446816 h 501221"/>
                  <a:gd name="connsiteX18" fmla="*/ 305539 w 338996"/>
                  <a:gd name="connsiteY18" fmla="*/ 24401 h 501221"/>
                  <a:gd name="connsiteX19" fmla="*/ 314426 w 338996"/>
                  <a:gd name="connsiteY19" fmla="*/ 114604 h 501221"/>
                  <a:gd name="connsiteX20" fmla="*/ 232335 w 338996"/>
                  <a:gd name="connsiteY20" fmla="*/ 142841 h 501221"/>
                  <a:gd name="connsiteX21" fmla="*/ 155813 w 338996"/>
                  <a:gd name="connsiteY21" fmla="*/ 82732 h 501221"/>
                  <a:gd name="connsiteX22" fmla="*/ 305539 w 338996"/>
                  <a:gd name="connsiteY22" fmla="*/ 24401 h 501221"/>
                  <a:gd name="connsiteX23" fmla="*/ 123750 w 338996"/>
                  <a:gd name="connsiteY23" fmla="*/ 100868 h 501221"/>
                  <a:gd name="connsiteX24" fmla="*/ 225000 w 338996"/>
                  <a:gd name="connsiteY24" fmla="*/ 202118 h 501221"/>
                  <a:gd name="connsiteX25" fmla="*/ 123750 w 338996"/>
                  <a:gd name="connsiteY25" fmla="*/ 303368 h 501221"/>
                  <a:gd name="connsiteX26" fmla="*/ 22500 w 338996"/>
                  <a:gd name="connsiteY26" fmla="*/ 202118 h 501221"/>
                  <a:gd name="connsiteX27" fmla="*/ 123750 w 338996"/>
                  <a:gd name="connsiteY27" fmla="*/ 100868 h 501221"/>
                  <a:gd name="connsiteX28" fmla="*/ 49433 w 338996"/>
                  <a:gd name="connsiteY28" fmla="*/ 471566 h 501221"/>
                  <a:gd name="connsiteX29" fmla="*/ 22500 w 338996"/>
                  <a:gd name="connsiteY29" fmla="*/ 342743 h 501221"/>
                  <a:gd name="connsiteX30" fmla="*/ 28586 w 338996"/>
                  <a:gd name="connsiteY30" fmla="*/ 281115 h 501221"/>
                  <a:gd name="connsiteX31" fmla="*/ 113918 w 338996"/>
                  <a:gd name="connsiteY31" fmla="*/ 325373 h 501221"/>
                  <a:gd name="connsiteX32" fmla="*/ 112500 w 338996"/>
                  <a:gd name="connsiteY32" fmla="*/ 348368 h 501221"/>
                  <a:gd name="connsiteX33" fmla="*/ 129083 w 338996"/>
                  <a:gd name="connsiteY33" fmla="*/ 435499 h 501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38996" h="501221">
                    <a:moveTo>
                      <a:pt x="153990" y="436568"/>
                    </a:moveTo>
                    <a:cubicBezTo>
                      <a:pt x="141390" y="408791"/>
                      <a:pt x="135000" y="379114"/>
                      <a:pt x="135000" y="348368"/>
                    </a:cubicBezTo>
                    <a:cubicBezTo>
                      <a:pt x="135000" y="341145"/>
                      <a:pt x="135630" y="333360"/>
                      <a:pt x="136586" y="325193"/>
                    </a:cubicBezTo>
                    <a:cubicBezTo>
                      <a:pt x="198810" y="318758"/>
                      <a:pt x="247500" y="266018"/>
                      <a:pt x="247500" y="202118"/>
                    </a:cubicBezTo>
                    <a:cubicBezTo>
                      <a:pt x="247500" y="188708"/>
                      <a:pt x="245284" y="175815"/>
                      <a:pt x="241324" y="163710"/>
                    </a:cubicBezTo>
                    <a:cubicBezTo>
                      <a:pt x="267795" y="148286"/>
                      <a:pt x="297473" y="138578"/>
                      <a:pt x="327780" y="135619"/>
                    </a:cubicBezTo>
                    <a:lnTo>
                      <a:pt x="338996" y="134528"/>
                    </a:lnTo>
                    <a:lnTo>
                      <a:pt x="326869" y="11497"/>
                    </a:lnTo>
                    <a:lnTo>
                      <a:pt x="325418" y="0"/>
                    </a:lnTo>
                    <a:lnTo>
                      <a:pt x="314663" y="877"/>
                    </a:lnTo>
                    <a:cubicBezTo>
                      <a:pt x="244586" y="6637"/>
                      <a:pt x="179077" y="33514"/>
                      <a:pt x="124774" y="78413"/>
                    </a:cubicBezTo>
                    <a:cubicBezTo>
                      <a:pt x="124425" y="78413"/>
                      <a:pt x="124099" y="78368"/>
                      <a:pt x="123750" y="78368"/>
                    </a:cubicBezTo>
                    <a:cubicBezTo>
                      <a:pt x="55519" y="78368"/>
                      <a:pt x="0" y="133886"/>
                      <a:pt x="0" y="202118"/>
                    </a:cubicBezTo>
                    <a:cubicBezTo>
                      <a:pt x="0" y="220781"/>
                      <a:pt x="4275" y="238433"/>
                      <a:pt x="11711" y="254329"/>
                    </a:cubicBezTo>
                    <a:cubicBezTo>
                      <a:pt x="4016" y="283196"/>
                      <a:pt x="0" y="312908"/>
                      <a:pt x="0" y="342743"/>
                    </a:cubicBezTo>
                    <a:cubicBezTo>
                      <a:pt x="0" y="394774"/>
                      <a:pt x="11351" y="444758"/>
                      <a:pt x="33750" y="491310"/>
                    </a:cubicBezTo>
                    <a:lnTo>
                      <a:pt x="38509" y="501221"/>
                    </a:lnTo>
                    <a:lnTo>
                      <a:pt x="158625" y="446816"/>
                    </a:lnTo>
                    <a:close/>
                    <a:moveTo>
                      <a:pt x="305539" y="24401"/>
                    </a:moveTo>
                    <a:lnTo>
                      <a:pt x="314426" y="114604"/>
                    </a:lnTo>
                    <a:cubicBezTo>
                      <a:pt x="285705" y="118823"/>
                      <a:pt x="257715" y="128464"/>
                      <a:pt x="232335" y="142841"/>
                    </a:cubicBezTo>
                    <a:cubicBezTo>
                      <a:pt x="216293" y="113569"/>
                      <a:pt x="188719" y="91586"/>
                      <a:pt x="155813" y="82732"/>
                    </a:cubicBezTo>
                    <a:cubicBezTo>
                      <a:pt x="200081" y="50726"/>
                      <a:pt x="251201" y="30735"/>
                      <a:pt x="305539" y="24401"/>
                    </a:cubicBezTo>
                    <a:close/>
                    <a:moveTo>
                      <a:pt x="123750" y="100868"/>
                    </a:moveTo>
                    <a:cubicBezTo>
                      <a:pt x="179573" y="100868"/>
                      <a:pt x="225000" y="146295"/>
                      <a:pt x="225000" y="202118"/>
                    </a:cubicBezTo>
                    <a:cubicBezTo>
                      <a:pt x="225000" y="257940"/>
                      <a:pt x="179573" y="303368"/>
                      <a:pt x="123750" y="303368"/>
                    </a:cubicBezTo>
                    <a:cubicBezTo>
                      <a:pt x="67928" y="303368"/>
                      <a:pt x="22500" y="257940"/>
                      <a:pt x="22500" y="202118"/>
                    </a:cubicBezTo>
                    <a:cubicBezTo>
                      <a:pt x="22500" y="146295"/>
                      <a:pt x="67928" y="100868"/>
                      <a:pt x="123750" y="100868"/>
                    </a:cubicBezTo>
                    <a:close/>
                    <a:moveTo>
                      <a:pt x="49433" y="471566"/>
                    </a:moveTo>
                    <a:cubicBezTo>
                      <a:pt x="31556" y="430965"/>
                      <a:pt x="22500" y="387675"/>
                      <a:pt x="22500" y="342743"/>
                    </a:cubicBezTo>
                    <a:cubicBezTo>
                      <a:pt x="22500" y="322043"/>
                      <a:pt x="24615" y="301421"/>
                      <a:pt x="28586" y="281115"/>
                    </a:cubicBezTo>
                    <a:cubicBezTo>
                      <a:pt x="49331" y="306068"/>
                      <a:pt x="79695" y="322661"/>
                      <a:pt x="113918" y="325373"/>
                    </a:cubicBezTo>
                    <a:cubicBezTo>
                      <a:pt x="113074" y="333371"/>
                      <a:pt x="112500" y="341089"/>
                      <a:pt x="112500" y="348368"/>
                    </a:cubicBezTo>
                    <a:cubicBezTo>
                      <a:pt x="112500" y="378562"/>
                      <a:pt x="118080" y="407813"/>
                      <a:pt x="129083" y="435499"/>
                    </a:cubicBezTo>
                    <a:close/>
                  </a:path>
                </a:pathLst>
              </a:custGeom>
              <a:grpFill/>
              <a:ln w="111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grpSp>
        <p:nvGrpSpPr>
          <p:cNvPr id="131" name="Graphique 129">
            <a:extLst>
              <a:ext uri="{FF2B5EF4-FFF2-40B4-BE49-F238E27FC236}">
                <a16:creationId xmlns:a16="http://schemas.microsoft.com/office/drawing/2014/main" id="{A483A076-08DD-BC85-CC57-A5CACFD4B889}"/>
              </a:ext>
            </a:extLst>
          </p:cNvPr>
          <p:cNvGrpSpPr/>
          <p:nvPr/>
        </p:nvGrpSpPr>
        <p:grpSpPr>
          <a:xfrm>
            <a:off x="9538262" y="4314312"/>
            <a:ext cx="720000" cy="720000"/>
            <a:chOff x="10434736" y="3946754"/>
            <a:chExt cx="720000" cy="720000"/>
          </a:xfrm>
          <a:solidFill>
            <a:schemeClr val="accent1"/>
          </a:solidFill>
        </p:grpSpPr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id="{B57A4E9D-4F34-C597-0C9A-78788EEEEB05}"/>
                </a:ext>
              </a:extLst>
            </p:cNvPr>
            <p:cNvSpPr/>
            <p:nvPr/>
          </p:nvSpPr>
          <p:spPr>
            <a:xfrm>
              <a:off x="10700080" y="4410702"/>
              <a:ext cx="1752" cy="659"/>
            </a:xfrm>
            <a:custGeom>
              <a:avLst/>
              <a:gdLst>
                <a:gd name="connsiteX0" fmla="*/ 1752 w 1752"/>
                <a:gd name="connsiteY0" fmla="*/ 0 h 659"/>
                <a:gd name="connsiteX1" fmla="*/ 0 w 1752"/>
                <a:gd name="connsiteY1" fmla="*/ 659 h 659"/>
                <a:gd name="connsiteX2" fmla="*/ 1752 w 1752"/>
                <a:gd name="connsiteY2" fmla="*/ 568 h 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2" h="659">
                  <a:moveTo>
                    <a:pt x="1752" y="0"/>
                  </a:moveTo>
                  <a:lnTo>
                    <a:pt x="0" y="659"/>
                  </a:lnTo>
                  <a:lnTo>
                    <a:pt x="1752" y="568"/>
                  </a:lnTo>
                  <a:close/>
                </a:path>
              </a:pathLst>
            </a:custGeom>
            <a:grpFill/>
            <a:ln w="14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id="{492891F1-9923-846A-A0F5-D02BC55FE4B5}"/>
                </a:ext>
              </a:extLst>
            </p:cNvPr>
            <p:cNvSpPr/>
            <p:nvPr/>
          </p:nvSpPr>
          <p:spPr>
            <a:xfrm>
              <a:off x="10597316" y="4324264"/>
              <a:ext cx="394838" cy="342489"/>
            </a:xfrm>
            <a:custGeom>
              <a:avLst/>
              <a:gdLst>
                <a:gd name="connsiteX0" fmla="*/ 331313 w 394838"/>
                <a:gd name="connsiteY0" fmla="*/ 0 h 342489"/>
                <a:gd name="connsiteX1" fmla="*/ 320886 w 394838"/>
                <a:gd name="connsiteY1" fmla="*/ 3975 h 342489"/>
                <a:gd name="connsiteX2" fmla="*/ 325161 w 394838"/>
                <a:gd name="connsiteY2" fmla="*/ 17328 h 342489"/>
                <a:gd name="connsiteX3" fmla="*/ 301935 w 394838"/>
                <a:gd name="connsiteY3" fmla="*/ 40554 h 342489"/>
                <a:gd name="connsiteX4" fmla="*/ 278710 w 394838"/>
                <a:gd name="connsiteY4" fmla="*/ 40554 h 342489"/>
                <a:gd name="connsiteX5" fmla="*/ 301935 w 394838"/>
                <a:gd name="connsiteY5" fmla="*/ 63780 h 342489"/>
                <a:gd name="connsiteX6" fmla="*/ 278710 w 394838"/>
                <a:gd name="connsiteY6" fmla="*/ 87005 h 342489"/>
                <a:gd name="connsiteX7" fmla="*/ 255484 w 394838"/>
                <a:gd name="connsiteY7" fmla="*/ 87005 h 342489"/>
                <a:gd name="connsiteX8" fmla="*/ 278710 w 394838"/>
                <a:gd name="connsiteY8" fmla="*/ 110231 h 342489"/>
                <a:gd name="connsiteX9" fmla="*/ 255484 w 394838"/>
                <a:gd name="connsiteY9" fmla="*/ 133457 h 342489"/>
                <a:gd name="connsiteX10" fmla="*/ 23226 w 394838"/>
                <a:gd name="connsiteY10" fmla="*/ 133457 h 342489"/>
                <a:gd name="connsiteX11" fmla="*/ 6872 w 394838"/>
                <a:gd name="connsiteY11" fmla="*/ 123641 h 342489"/>
                <a:gd name="connsiteX12" fmla="*/ 919 w 394838"/>
                <a:gd name="connsiteY12" fmla="*/ 125910 h 342489"/>
                <a:gd name="connsiteX13" fmla="*/ 0 w 394838"/>
                <a:gd name="connsiteY13" fmla="*/ 145070 h 342489"/>
                <a:gd name="connsiteX14" fmla="*/ 197419 w 394838"/>
                <a:gd name="connsiteY14" fmla="*/ 342489 h 342489"/>
                <a:gd name="connsiteX15" fmla="*/ 394839 w 394838"/>
                <a:gd name="connsiteY15" fmla="*/ 145070 h 342489"/>
                <a:gd name="connsiteX16" fmla="*/ 331313 w 394838"/>
                <a:gd name="connsiteY16" fmla="*/ 0 h 34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838" h="342489">
                  <a:moveTo>
                    <a:pt x="331313" y="0"/>
                  </a:moveTo>
                  <a:lnTo>
                    <a:pt x="320886" y="3975"/>
                  </a:lnTo>
                  <a:cubicBezTo>
                    <a:pt x="323557" y="7756"/>
                    <a:pt x="325161" y="12343"/>
                    <a:pt x="325161" y="17328"/>
                  </a:cubicBezTo>
                  <a:cubicBezTo>
                    <a:pt x="325161" y="30160"/>
                    <a:pt x="314768" y="40554"/>
                    <a:pt x="301935" y="40554"/>
                  </a:cubicBezTo>
                  <a:lnTo>
                    <a:pt x="278710" y="40554"/>
                  </a:lnTo>
                  <a:cubicBezTo>
                    <a:pt x="291542" y="40554"/>
                    <a:pt x="301935" y="50947"/>
                    <a:pt x="301935" y="63780"/>
                  </a:cubicBezTo>
                  <a:cubicBezTo>
                    <a:pt x="301935" y="76612"/>
                    <a:pt x="291542" y="87005"/>
                    <a:pt x="278710" y="87005"/>
                  </a:cubicBezTo>
                  <a:lnTo>
                    <a:pt x="255484" y="87005"/>
                  </a:lnTo>
                  <a:cubicBezTo>
                    <a:pt x="268316" y="87005"/>
                    <a:pt x="278710" y="97399"/>
                    <a:pt x="278710" y="110231"/>
                  </a:cubicBezTo>
                  <a:cubicBezTo>
                    <a:pt x="278710" y="123063"/>
                    <a:pt x="268316" y="133457"/>
                    <a:pt x="255484" y="133457"/>
                  </a:cubicBezTo>
                  <a:lnTo>
                    <a:pt x="23226" y="133457"/>
                  </a:lnTo>
                  <a:lnTo>
                    <a:pt x="6872" y="123641"/>
                  </a:lnTo>
                  <a:lnTo>
                    <a:pt x="919" y="125910"/>
                  </a:lnTo>
                  <a:cubicBezTo>
                    <a:pt x="300" y="132261"/>
                    <a:pt x="0" y="138719"/>
                    <a:pt x="0" y="145070"/>
                  </a:cubicBezTo>
                  <a:cubicBezTo>
                    <a:pt x="0" y="253929"/>
                    <a:pt x="88560" y="342489"/>
                    <a:pt x="197419" y="342489"/>
                  </a:cubicBezTo>
                  <a:cubicBezTo>
                    <a:pt x="306279" y="342489"/>
                    <a:pt x="394839" y="253929"/>
                    <a:pt x="394839" y="145070"/>
                  </a:cubicBezTo>
                  <a:cubicBezTo>
                    <a:pt x="394839" y="90152"/>
                    <a:pt x="371681" y="37264"/>
                    <a:pt x="331313" y="0"/>
                  </a:cubicBezTo>
                  <a:close/>
                </a:path>
              </a:pathLst>
            </a:custGeom>
            <a:solidFill>
              <a:schemeClr val="accent3"/>
            </a:solidFill>
            <a:ln w="14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id="{45E8FECB-1655-875A-F9EB-0E1216E9EF4A}"/>
                </a:ext>
              </a:extLst>
            </p:cNvPr>
            <p:cNvSpPr/>
            <p:nvPr/>
          </p:nvSpPr>
          <p:spPr>
            <a:xfrm>
              <a:off x="10434736" y="4213850"/>
              <a:ext cx="499354" cy="348387"/>
            </a:xfrm>
            <a:custGeom>
              <a:avLst/>
              <a:gdLst>
                <a:gd name="connsiteX0" fmla="*/ 473571 w 499354"/>
                <a:gd name="connsiteY0" fmla="*/ 94253 h 348387"/>
                <a:gd name="connsiteX1" fmla="*/ 476129 w 499354"/>
                <a:gd name="connsiteY1" fmla="*/ 81290 h 348387"/>
                <a:gd name="connsiteX2" fmla="*/ 441290 w 499354"/>
                <a:gd name="connsiteY2" fmla="*/ 46452 h 348387"/>
                <a:gd name="connsiteX3" fmla="*/ 267097 w 499354"/>
                <a:gd name="connsiteY3" fmla="*/ 46452 h 348387"/>
                <a:gd name="connsiteX4" fmla="*/ 267097 w 499354"/>
                <a:gd name="connsiteY4" fmla="*/ 69677 h 348387"/>
                <a:gd name="connsiteX5" fmla="*/ 441290 w 499354"/>
                <a:gd name="connsiteY5" fmla="*/ 69677 h 348387"/>
                <a:gd name="connsiteX6" fmla="*/ 452903 w 499354"/>
                <a:gd name="connsiteY6" fmla="*/ 81290 h 348387"/>
                <a:gd name="connsiteX7" fmla="*/ 441290 w 499354"/>
                <a:gd name="connsiteY7" fmla="*/ 92903 h 348387"/>
                <a:gd name="connsiteX8" fmla="*/ 267097 w 499354"/>
                <a:gd name="connsiteY8" fmla="*/ 92903 h 348387"/>
                <a:gd name="connsiteX9" fmla="*/ 267097 w 499354"/>
                <a:gd name="connsiteY9" fmla="*/ 116129 h 348387"/>
                <a:gd name="connsiteX10" fmla="*/ 464516 w 499354"/>
                <a:gd name="connsiteY10" fmla="*/ 116129 h 348387"/>
                <a:gd name="connsiteX11" fmla="*/ 476129 w 499354"/>
                <a:gd name="connsiteY11" fmla="*/ 127742 h 348387"/>
                <a:gd name="connsiteX12" fmla="*/ 464516 w 499354"/>
                <a:gd name="connsiteY12" fmla="*/ 139355 h 348387"/>
                <a:gd name="connsiteX13" fmla="*/ 267097 w 499354"/>
                <a:gd name="connsiteY13" fmla="*/ 139355 h 348387"/>
                <a:gd name="connsiteX14" fmla="*/ 267097 w 499354"/>
                <a:gd name="connsiteY14" fmla="*/ 162581 h 348387"/>
                <a:gd name="connsiteX15" fmla="*/ 441290 w 499354"/>
                <a:gd name="connsiteY15" fmla="*/ 162581 h 348387"/>
                <a:gd name="connsiteX16" fmla="*/ 452903 w 499354"/>
                <a:gd name="connsiteY16" fmla="*/ 174194 h 348387"/>
                <a:gd name="connsiteX17" fmla="*/ 441290 w 499354"/>
                <a:gd name="connsiteY17" fmla="*/ 185806 h 348387"/>
                <a:gd name="connsiteX18" fmla="*/ 267097 w 499354"/>
                <a:gd name="connsiteY18" fmla="*/ 185806 h 348387"/>
                <a:gd name="connsiteX19" fmla="*/ 267097 w 499354"/>
                <a:gd name="connsiteY19" fmla="*/ 209032 h 348387"/>
                <a:gd name="connsiteX20" fmla="*/ 418065 w 499354"/>
                <a:gd name="connsiteY20" fmla="*/ 209032 h 348387"/>
                <a:gd name="connsiteX21" fmla="*/ 429677 w 499354"/>
                <a:gd name="connsiteY21" fmla="*/ 220645 h 348387"/>
                <a:gd name="connsiteX22" fmla="*/ 418065 w 499354"/>
                <a:gd name="connsiteY22" fmla="*/ 232258 h 348387"/>
                <a:gd name="connsiteX23" fmla="*/ 189022 w 499354"/>
                <a:gd name="connsiteY23" fmla="*/ 232258 h 348387"/>
                <a:gd name="connsiteX24" fmla="*/ 130957 w 499354"/>
                <a:gd name="connsiteY24" fmla="*/ 197419 h 348387"/>
                <a:gd name="connsiteX25" fmla="*/ 69677 w 499354"/>
                <a:gd name="connsiteY25" fmla="*/ 197419 h 348387"/>
                <a:gd name="connsiteX26" fmla="*/ 69677 w 499354"/>
                <a:gd name="connsiteY26" fmla="*/ 58065 h 348387"/>
                <a:gd name="connsiteX27" fmla="*/ 142570 w 499354"/>
                <a:gd name="connsiteY27" fmla="*/ 58065 h 348387"/>
                <a:gd name="connsiteX28" fmla="*/ 200635 w 499354"/>
                <a:gd name="connsiteY28" fmla="*/ 23226 h 348387"/>
                <a:gd name="connsiteX29" fmla="*/ 278710 w 499354"/>
                <a:gd name="connsiteY29" fmla="*/ 23226 h 348387"/>
                <a:gd name="connsiteX30" fmla="*/ 278710 w 499354"/>
                <a:gd name="connsiteY30" fmla="*/ 0 h 348387"/>
                <a:gd name="connsiteX31" fmla="*/ 194204 w 499354"/>
                <a:gd name="connsiteY31" fmla="*/ 0 h 348387"/>
                <a:gd name="connsiteX32" fmla="*/ 136140 w 499354"/>
                <a:gd name="connsiteY32" fmla="*/ 34839 h 348387"/>
                <a:gd name="connsiteX33" fmla="*/ 69677 w 499354"/>
                <a:gd name="connsiteY33" fmla="*/ 34839 h 348387"/>
                <a:gd name="connsiteX34" fmla="*/ 69677 w 499354"/>
                <a:gd name="connsiteY34" fmla="*/ 11613 h 348387"/>
                <a:gd name="connsiteX35" fmla="*/ 0 w 499354"/>
                <a:gd name="connsiteY35" fmla="*/ 11613 h 348387"/>
                <a:gd name="connsiteX36" fmla="*/ 0 w 499354"/>
                <a:gd name="connsiteY36" fmla="*/ 243871 h 348387"/>
                <a:gd name="connsiteX37" fmla="*/ 69677 w 499354"/>
                <a:gd name="connsiteY37" fmla="*/ 243871 h 348387"/>
                <a:gd name="connsiteX38" fmla="*/ 69677 w 499354"/>
                <a:gd name="connsiteY38" fmla="*/ 220645 h 348387"/>
                <a:gd name="connsiteX39" fmla="*/ 124527 w 499354"/>
                <a:gd name="connsiteY39" fmla="*/ 220645 h 348387"/>
                <a:gd name="connsiteX40" fmla="*/ 182591 w 499354"/>
                <a:gd name="connsiteY40" fmla="*/ 255484 h 348387"/>
                <a:gd name="connsiteX41" fmla="*/ 383226 w 499354"/>
                <a:gd name="connsiteY41" fmla="*/ 255484 h 348387"/>
                <a:gd name="connsiteX42" fmla="*/ 406452 w 499354"/>
                <a:gd name="connsiteY42" fmla="*/ 278710 h 348387"/>
                <a:gd name="connsiteX43" fmla="*/ 383226 w 499354"/>
                <a:gd name="connsiteY43" fmla="*/ 301935 h 348387"/>
                <a:gd name="connsiteX44" fmla="*/ 336774 w 499354"/>
                <a:gd name="connsiteY44" fmla="*/ 301935 h 348387"/>
                <a:gd name="connsiteX45" fmla="*/ 313548 w 499354"/>
                <a:gd name="connsiteY45" fmla="*/ 278710 h 348387"/>
                <a:gd name="connsiteX46" fmla="*/ 290323 w 499354"/>
                <a:gd name="connsiteY46" fmla="*/ 278710 h 348387"/>
                <a:gd name="connsiteX47" fmla="*/ 336774 w 499354"/>
                <a:gd name="connsiteY47" fmla="*/ 325161 h 348387"/>
                <a:gd name="connsiteX48" fmla="*/ 348387 w 499354"/>
                <a:gd name="connsiteY48" fmla="*/ 325161 h 348387"/>
                <a:gd name="connsiteX49" fmla="*/ 348387 w 499354"/>
                <a:gd name="connsiteY49" fmla="*/ 348387 h 348387"/>
                <a:gd name="connsiteX50" fmla="*/ 371613 w 499354"/>
                <a:gd name="connsiteY50" fmla="*/ 348387 h 348387"/>
                <a:gd name="connsiteX51" fmla="*/ 371613 w 499354"/>
                <a:gd name="connsiteY51" fmla="*/ 325161 h 348387"/>
                <a:gd name="connsiteX52" fmla="*/ 383226 w 499354"/>
                <a:gd name="connsiteY52" fmla="*/ 325161 h 348387"/>
                <a:gd name="connsiteX53" fmla="*/ 429677 w 499354"/>
                <a:gd name="connsiteY53" fmla="*/ 278710 h 348387"/>
                <a:gd name="connsiteX54" fmla="*/ 422952 w 499354"/>
                <a:gd name="connsiteY54" fmla="*/ 254996 h 348387"/>
                <a:gd name="connsiteX55" fmla="*/ 452903 w 499354"/>
                <a:gd name="connsiteY55" fmla="*/ 220645 h 348387"/>
                <a:gd name="connsiteX56" fmla="*/ 450346 w 499354"/>
                <a:gd name="connsiteY56" fmla="*/ 207682 h 348387"/>
                <a:gd name="connsiteX57" fmla="*/ 476129 w 499354"/>
                <a:gd name="connsiteY57" fmla="*/ 174194 h 348387"/>
                <a:gd name="connsiteX58" fmla="*/ 473571 w 499354"/>
                <a:gd name="connsiteY58" fmla="*/ 161231 h 348387"/>
                <a:gd name="connsiteX59" fmla="*/ 499355 w 499354"/>
                <a:gd name="connsiteY59" fmla="*/ 127742 h 348387"/>
                <a:gd name="connsiteX60" fmla="*/ 473571 w 499354"/>
                <a:gd name="connsiteY60" fmla="*/ 94253 h 348387"/>
                <a:gd name="connsiteX61" fmla="*/ 46452 w 499354"/>
                <a:gd name="connsiteY61" fmla="*/ 220645 h 348387"/>
                <a:gd name="connsiteX62" fmla="*/ 23226 w 499354"/>
                <a:gd name="connsiteY62" fmla="*/ 220645 h 348387"/>
                <a:gd name="connsiteX63" fmla="*/ 23226 w 499354"/>
                <a:gd name="connsiteY63" fmla="*/ 34839 h 348387"/>
                <a:gd name="connsiteX64" fmla="*/ 46452 w 499354"/>
                <a:gd name="connsiteY64" fmla="*/ 34839 h 34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99354" h="348387">
                  <a:moveTo>
                    <a:pt x="473571" y="94253"/>
                  </a:moveTo>
                  <a:cubicBezTo>
                    <a:pt x="475188" y="90232"/>
                    <a:pt x="476129" y="85877"/>
                    <a:pt x="476129" y="81290"/>
                  </a:cubicBezTo>
                  <a:cubicBezTo>
                    <a:pt x="476129" y="62085"/>
                    <a:pt x="460495" y="46452"/>
                    <a:pt x="441290" y="46452"/>
                  </a:cubicBezTo>
                  <a:lnTo>
                    <a:pt x="267097" y="46452"/>
                  </a:lnTo>
                  <a:lnTo>
                    <a:pt x="267097" y="69677"/>
                  </a:lnTo>
                  <a:lnTo>
                    <a:pt x="441290" y="69677"/>
                  </a:lnTo>
                  <a:cubicBezTo>
                    <a:pt x="447698" y="69677"/>
                    <a:pt x="452903" y="74895"/>
                    <a:pt x="452903" y="81290"/>
                  </a:cubicBezTo>
                  <a:cubicBezTo>
                    <a:pt x="452903" y="87686"/>
                    <a:pt x="447698" y="92903"/>
                    <a:pt x="441290" y="92903"/>
                  </a:cubicBezTo>
                  <a:lnTo>
                    <a:pt x="267097" y="92903"/>
                  </a:lnTo>
                  <a:lnTo>
                    <a:pt x="267097" y="116129"/>
                  </a:lnTo>
                  <a:lnTo>
                    <a:pt x="464516" y="116129"/>
                  </a:lnTo>
                  <a:cubicBezTo>
                    <a:pt x="470924" y="116129"/>
                    <a:pt x="476129" y="121346"/>
                    <a:pt x="476129" y="127742"/>
                  </a:cubicBezTo>
                  <a:cubicBezTo>
                    <a:pt x="476129" y="134138"/>
                    <a:pt x="470924" y="139355"/>
                    <a:pt x="464516" y="139355"/>
                  </a:cubicBezTo>
                  <a:lnTo>
                    <a:pt x="267097" y="139355"/>
                  </a:lnTo>
                  <a:lnTo>
                    <a:pt x="267097" y="162581"/>
                  </a:lnTo>
                  <a:lnTo>
                    <a:pt x="441290" y="162581"/>
                  </a:lnTo>
                  <a:cubicBezTo>
                    <a:pt x="447698" y="162581"/>
                    <a:pt x="452903" y="167798"/>
                    <a:pt x="452903" y="174194"/>
                  </a:cubicBezTo>
                  <a:cubicBezTo>
                    <a:pt x="452903" y="180589"/>
                    <a:pt x="447698" y="185806"/>
                    <a:pt x="441290" y="185806"/>
                  </a:cubicBezTo>
                  <a:lnTo>
                    <a:pt x="267097" y="185806"/>
                  </a:lnTo>
                  <a:lnTo>
                    <a:pt x="267097" y="209032"/>
                  </a:lnTo>
                  <a:lnTo>
                    <a:pt x="418065" y="209032"/>
                  </a:lnTo>
                  <a:cubicBezTo>
                    <a:pt x="424472" y="209032"/>
                    <a:pt x="429677" y="214249"/>
                    <a:pt x="429677" y="220645"/>
                  </a:cubicBezTo>
                  <a:cubicBezTo>
                    <a:pt x="429677" y="227041"/>
                    <a:pt x="424472" y="232258"/>
                    <a:pt x="418065" y="232258"/>
                  </a:cubicBezTo>
                  <a:lnTo>
                    <a:pt x="189022" y="232258"/>
                  </a:lnTo>
                  <a:lnTo>
                    <a:pt x="130957" y="197419"/>
                  </a:lnTo>
                  <a:lnTo>
                    <a:pt x="69677" y="197419"/>
                  </a:lnTo>
                  <a:lnTo>
                    <a:pt x="69677" y="58065"/>
                  </a:lnTo>
                  <a:lnTo>
                    <a:pt x="142570" y="58065"/>
                  </a:lnTo>
                  <a:lnTo>
                    <a:pt x="200635" y="23226"/>
                  </a:lnTo>
                  <a:lnTo>
                    <a:pt x="278710" y="23226"/>
                  </a:lnTo>
                  <a:lnTo>
                    <a:pt x="278710" y="0"/>
                  </a:lnTo>
                  <a:lnTo>
                    <a:pt x="194204" y="0"/>
                  </a:lnTo>
                  <a:lnTo>
                    <a:pt x="136140" y="34839"/>
                  </a:lnTo>
                  <a:lnTo>
                    <a:pt x="69677" y="34839"/>
                  </a:lnTo>
                  <a:lnTo>
                    <a:pt x="69677" y="11613"/>
                  </a:lnTo>
                  <a:lnTo>
                    <a:pt x="0" y="11613"/>
                  </a:lnTo>
                  <a:lnTo>
                    <a:pt x="0" y="243871"/>
                  </a:lnTo>
                  <a:lnTo>
                    <a:pt x="69677" y="243871"/>
                  </a:lnTo>
                  <a:lnTo>
                    <a:pt x="69677" y="220645"/>
                  </a:lnTo>
                  <a:lnTo>
                    <a:pt x="124527" y="220645"/>
                  </a:lnTo>
                  <a:lnTo>
                    <a:pt x="182591" y="255484"/>
                  </a:lnTo>
                  <a:lnTo>
                    <a:pt x="383226" y="255484"/>
                  </a:lnTo>
                  <a:cubicBezTo>
                    <a:pt x="396035" y="255484"/>
                    <a:pt x="406452" y="265901"/>
                    <a:pt x="406452" y="278710"/>
                  </a:cubicBezTo>
                  <a:cubicBezTo>
                    <a:pt x="406452" y="291519"/>
                    <a:pt x="396035" y="301935"/>
                    <a:pt x="383226" y="301935"/>
                  </a:cubicBezTo>
                  <a:lnTo>
                    <a:pt x="336774" y="301935"/>
                  </a:lnTo>
                  <a:cubicBezTo>
                    <a:pt x="323965" y="301935"/>
                    <a:pt x="313548" y="291519"/>
                    <a:pt x="313548" y="278710"/>
                  </a:cubicBezTo>
                  <a:lnTo>
                    <a:pt x="290323" y="278710"/>
                  </a:lnTo>
                  <a:cubicBezTo>
                    <a:pt x="290323" y="304328"/>
                    <a:pt x="311156" y="325161"/>
                    <a:pt x="336774" y="325161"/>
                  </a:cubicBezTo>
                  <a:lnTo>
                    <a:pt x="348387" y="325161"/>
                  </a:lnTo>
                  <a:lnTo>
                    <a:pt x="348387" y="348387"/>
                  </a:lnTo>
                  <a:lnTo>
                    <a:pt x="371613" y="348387"/>
                  </a:lnTo>
                  <a:lnTo>
                    <a:pt x="371613" y="325161"/>
                  </a:lnTo>
                  <a:lnTo>
                    <a:pt x="383226" y="325161"/>
                  </a:lnTo>
                  <a:cubicBezTo>
                    <a:pt x="408844" y="325161"/>
                    <a:pt x="429677" y="304328"/>
                    <a:pt x="429677" y="278710"/>
                  </a:cubicBezTo>
                  <a:cubicBezTo>
                    <a:pt x="429677" y="270012"/>
                    <a:pt x="427120" y="261965"/>
                    <a:pt x="422952" y="254996"/>
                  </a:cubicBezTo>
                  <a:cubicBezTo>
                    <a:pt x="439839" y="252592"/>
                    <a:pt x="452903" y="238178"/>
                    <a:pt x="452903" y="220645"/>
                  </a:cubicBezTo>
                  <a:cubicBezTo>
                    <a:pt x="452903" y="216058"/>
                    <a:pt x="451963" y="211703"/>
                    <a:pt x="450346" y="207682"/>
                  </a:cubicBezTo>
                  <a:cubicBezTo>
                    <a:pt x="465156" y="203669"/>
                    <a:pt x="476129" y="190253"/>
                    <a:pt x="476129" y="174194"/>
                  </a:cubicBezTo>
                  <a:cubicBezTo>
                    <a:pt x="476129" y="169606"/>
                    <a:pt x="475188" y="165252"/>
                    <a:pt x="473571" y="161231"/>
                  </a:cubicBezTo>
                  <a:cubicBezTo>
                    <a:pt x="488382" y="157217"/>
                    <a:pt x="499355" y="143801"/>
                    <a:pt x="499355" y="127742"/>
                  </a:cubicBezTo>
                  <a:cubicBezTo>
                    <a:pt x="499355" y="111684"/>
                    <a:pt x="488382" y="98257"/>
                    <a:pt x="473571" y="94253"/>
                  </a:cubicBezTo>
                  <a:close/>
                  <a:moveTo>
                    <a:pt x="46452" y="220645"/>
                  </a:moveTo>
                  <a:lnTo>
                    <a:pt x="23226" y="220645"/>
                  </a:lnTo>
                  <a:lnTo>
                    <a:pt x="23226" y="34839"/>
                  </a:lnTo>
                  <a:lnTo>
                    <a:pt x="46452" y="34839"/>
                  </a:lnTo>
                  <a:close/>
                </a:path>
              </a:pathLst>
            </a:custGeom>
            <a:grpFill/>
            <a:ln w="14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id="{AF52D33A-5451-4DCB-0A39-07EB9E56EE35}"/>
                </a:ext>
              </a:extLst>
            </p:cNvPr>
            <p:cNvSpPr/>
            <p:nvPr/>
          </p:nvSpPr>
          <p:spPr>
            <a:xfrm>
              <a:off x="10655381" y="3958366"/>
              <a:ext cx="499354" cy="255483"/>
            </a:xfrm>
            <a:custGeom>
              <a:avLst/>
              <a:gdLst>
                <a:gd name="connsiteX0" fmla="*/ 429677 w 499354"/>
                <a:gd name="connsiteY0" fmla="*/ 11613 h 255483"/>
                <a:gd name="connsiteX1" fmla="*/ 429677 w 499354"/>
                <a:gd name="connsiteY1" fmla="*/ 34839 h 255483"/>
                <a:gd name="connsiteX2" fmla="*/ 363215 w 499354"/>
                <a:gd name="connsiteY2" fmla="*/ 34839 h 255483"/>
                <a:gd name="connsiteX3" fmla="*/ 305151 w 499354"/>
                <a:gd name="connsiteY3" fmla="*/ 0 h 255483"/>
                <a:gd name="connsiteX4" fmla="*/ 127742 w 499354"/>
                <a:gd name="connsiteY4" fmla="*/ 0 h 255483"/>
                <a:gd name="connsiteX5" fmla="*/ 104516 w 499354"/>
                <a:gd name="connsiteY5" fmla="*/ 23226 h 255483"/>
                <a:gd name="connsiteX6" fmla="*/ 110974 w 499354"/>
                <a:gd name="connsiteY6" fmla="*/ 46452 h 255483"/>
                <a:gd name="connsiteX7" fmla="*/ 58065 w 499354"/>
                <a:gd name="connsiteY7" fmla="*/ 46452 h 255483"/>
                <a:gd name="connsiteX8" fmla="*/ 23226 w 499354"/>
                <a:gd name="connsiteY8" fmla="*/ 81290 h 255483"/>
                <a:gd name="connsiteX9" fmla="*/ 25784 w 499354"/>
                <a:gd name="connsiteY9" fmla="*/ 94253 h 255483"/>
                <a:gd name="connsiteX10" fmla="*/ 0 w 499354"/>
                <a:gd name="connsiteY10" fmla="*/ 127742 h 255483"/>
                <a:gd name="connsiteX11" fmla="*/ 25784 w 499354"/>
                <a:gd name="connsiteY11" fmla="*/ 161231 h 255483"/>
                <a:gd name="connsiteX12" fmla="*/ 23226 w 499354"/>
                <a:gd name="connsiteY12" fmla="*/ 174194 h 255483"/>
                <a:gd name="connsiteX13" fmla="*/ 32179 w 499354"/>
                <a:gd name="connsiteY13" fmla="*/ 197521 h 255483"/>
                <a:gd name="connsiteX14" fmla="*/ 49435 w 499354"/>
                <a:gd name="connsiteY14" fmla="*/ 181984 h 255483"/>
                <a:gd name="connsiteX15" fmla="*/ 46452 w 499354"/>
                <a:gd name="connsiteY15" fmla="*/ 174194 h 255483"/>
                <a:gd name="connsiteX16" fmla="*/ 58065 w 499354"/>
                <a:gd name="connsiteY16" fmla="*/ 162581 h 255483"/>
                <a:gd name="connsiteX17" fmla="*/ 232258 w 499354"/>
                <a:gd name="connsiteY17" fmla="*/ 162581 h 255483"/>
                <a:gd name="connsiteX18" fmla="*/ 232258 w 499354"/>
                <a:gd name="connsiteY18" fmla="*/ 139355 h 255483"/>
                <a:gd name="connsiteX19" fmla="*/ 34839 w 499354"/>
                <a:gd name="connsiteY19" fmla="*/ 139355 h 255483"/>
                <a:gd name="connsiteX20" fmla="*/ 23226 w 499354"/>
                <a:gd name="connsiteY20" fmla="*/ 127742 h 255483"/>
                <a:gd name="connsiteX21" fmla="*/ 34839 w 499354"/>
                <a:gd name="connsiteY21" fmla="*/ 116129 h 255483"/>
                <a:gd name="connsiteX22" fmla="*/ 232258 w 499354"/>
                <a:gd name="connsiteY22" fmla="*/ 116129 h 255483"/>
                <a:gd name="connsiteX23" fmla="*/ 232258 w 499354"/>
                <a:gd name="connsiteY23" fmla="*/ 92903 h 255483"/>
                <a:gd name="connsiteX24" fmla="*/ 58065 w 499354"/>
                <a:gd name="connsiteY24" fmla="*/ 92903 h 255483"/>
                <a:gd name="connsiteX25" fmla="*/ 46452 w 499354"/>
                <a:gd name="connsiteY25" fmla="*/ 81290 h 255483"/>
                <a:gd name="connsiteX26" fmla="*/ 58065 w 499354"/>
                <a:gd name="connsiteY26" fmla="*/ 69677 h 255483"/>
                <a:gd name="connsiteX27" fmla="*/ 232258 w 499354"/>
                <a:gd name="connsiteY27" fmla="*/ 69677 h 255483"/>
                <a:gd name="connsiteX28" fmla="*/ 232258 w 499354"/>
                <a:gd name="connsiteY28" fmla="*/ 46452 h 255483"/>
                <a:gd name="connsiteX29" fmla="*/ 150968 w 499354"/>
                <a:gd name="connsiteY29" fmla="*/ 46452 h 255483"/>
                <a:gd name="connsiteX30" fmla="*/ 127742 w 499354"/>
                <a:gd name="connsiteY30" fmla="*/ 23226 h 255483"/>
                <a:gd name="connsiteX31" fmla="*/ 298720 w 499354"/>
                <a:gd name="connsiteY31" fmla="*/ 23226 h 255483"/>
                <a:gd name="connsiteX32" fmla="*/ 356785 w 499354"/>
                <a:gd name="connsiteY32" fmla="*/ 58065 h 255483"/>
                <a:gd name="connsiteX33" fmla="*/ 429677 w 499354"/>
                <a:gd name="connsiteY33" fmla="*/ 58065 h 255483"/>
                <a:gd name="connsiteX34" fmla="*/ 429677 w 499354"/>
                <a:gd name="connsiteY34" fmla="*/ 197419 h 255483"/>
                <a:gd name="connsiteX35" fmla="*/ 368398 w 499354"/>
                <a:gd name="connsiteY35" fmla="*/ 197419 h 255483"/>
                <a:gd name="connsiteX36" fmla="*/ 310333 w 499354"/>
                <a:gd name="connsiteY36" fmla="*/ 232258 h 255483"/>
                <a:gd name="connsiteX37" fmla="*/ 238065 w 499354"/>
                <a:gd name="connsiteY37" fmla="*/ 232258 h 255483"/>
                <a:gd name="connsiteX38" fmla="*/ 238065 w 499354"/>
                <a:gd name="connsiteY38" fmla="*/ 255484 h 255483"/>
                <a:gd name="connsiteX39" fmla="*/ 316764 w 499354"/>
                <a:gd name="connsiteY39" fmla="*/ 255484 h 255483"/>
                <a:gd name="connsiteX40" fmla="*/ 374828 w 499354"/>
                <a:gd name="connsiteY40" fmla="*/ 220645 h 255483"/>
                <a:gd name="connsiteX41" fmla="*/ 429677 w 499354"/>
                <a:gd name="connsiteY41" fmla="*/ 220645 h 255483"/>
                <a:gd name="connsiteX42" fmla="*/ 429677 w 499354"/>
                <a:gd name="connsiteY42" fmla="*/ 243871 h 255483"/>
                <a:gd name="connsiteX43" fmla="*/ 499355 w 499354"/>
                <a:gd name="connsiteY43" fmla="*/ 243871 h 255483"/>
                <a:gd name="connsiteX44" fmla="*/ 499355 w 499354"/>
                <a:gd name="connsiteY44" fmla="*/ 11613 h 255483"/>
                <a:gd name="connsiteX45" fmla="*/ 476129 w 499354"/>
                <a:gd name="connsiteY45" fmla="*/ 220645 h 255483"/>
                <a:gd name="connsiteX46" fmla="*/ 452903 w 499354"/>
                <a:gd name="connsiteY46" fmla="*/ 220645 h 255483"/>
                <a:gd name="connsiteX47" fmla="*/ 452903 w 499354"/>
                <a:gd name="connsiteY47" fmla="*/ 34839 h 255483"/>
                <a:gd name="connsiteX48" fmla="*/ 476129 w 499354"/>
                <a:gd name="connsiteY48" fmla="*/ 34839 h 25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99354" h="255483">
                  <a:moveTo>
                    <a:pt x="429677" y="11613"/>
                  </a:moveTo>
                  <a:lnTo>
                    <a:pt x="429677" y="34839"/>
                  </a:lnTo>
                  <a:lnTo>
                    <a:pt x="363215" y="34839"/>
                  </a:lnTo>
                  <a:lnTo>
                    <a:pt x="305151" y="0"/>
                  </a:lnTo>
                  <a:lnTo>
                    <a:pt x="127742" y="0"/>
                  </a:lnTo>
                  <a:cubicBezTo>
                    <a:pt x="114933" y="0"/>
                    <a:pt x="104516" y="10416"/>
                    <a:pt x="104516" y="23226"/>
                  </a:cubicBezTo>
                  <a:cubicBezTo>
                    <a:pt x="104516" y="31726"/>
                    <a:pt x="106977" y="39590"/>
                    <a:pt x="110974" y="46452"/>
                  </a:cubicBezTo>
                  <a:lnTo>
                    <a:pt x="58065" y="46452"/>
                  </a:lnTo>
                  <a:cubicBezTo>
                    <a:pt x="38860" y="46452"/>
                    <a:pt x="23226" y="62085"/>
                    <a:pt x="23226" y="81290"/>
                  </a:cubicBezTo>
                  <a:cubicBezTo>
                    <a:pt x="23226" y="85878"/>
                    <a:pt x="24166" y="90233"/>
                    <a:pt x="25784" y="94253"/>
                  </a:cubicBezTo>
                  <a:cubicBezTo>
                    <a:pt x="10973" y="98256"/>
                    <a:pt x="0" y="111683"/>
                    <a:pt x="0" y="127742"/>
                  </a:cubicBezTo>
                  <a:cubicBezTo>
                    <a:pt x="0" y="143801"/>
                    <a:pt x="10973" y="157229"/>
                    <a:pt x="25784" y="161231"/>
                  </a:cubicBezTo>
                  <a:cubicBezTo>
                    <a:pt x="24166" y="165252"/>
                    <a:pt x="23226" y="169606"/>
                    <a:pt x="23226" y="174194"/>
                  </a:cubicBezTo>
                  <a:cubicBezTo>
                    <a:pt x="23226" y="182823"/>
                    <a:pt x="26396" y="191102"/>
                    <a:pt x="32179" y="197521"/>
                  </a:cubicBezTo>
                  <a:lnTo>
                    <a:pt x="49435" y="181984"/>
                  </a:lnTo>
                  <a:cubicBezTo>
                    <a:pt x="47517" y="179836"/>
                    <a:pt x="46452" y="177074"/>
                    <a:pt x="46452" y="174194"/>
                  </a:cubicBezTo>
                  <a:cubicBezTo>
                    <a:pt x="46452" y="167798"/>
                    <a:pt x="51657" y="162581"/>
                    <a:pt x="58065" y="162581"/>
                  </a:cubicBezTo>
                  <a:lnTo>
                    <a:pt x="232258" y="162581"/>
                  </a:lnTo>
                  <a:lnTo>
                    <a:pt x="232258" y="139355"/>
                  </a:lnTo>
                  <a:lnTo>
                    <a:pt x="34839" y="139355"/>
                  </a:lnTo>
                  <a:cubicBezTo>
                    <a:pt x="28431" y="139355"/>
                    <a:pt x="23226" y="134138"/>
                    <a:pt x="23226" y="127742"/>
                  </a:cubicBezTo>
                  <a:cubicBezTo>
                    <a:pt x="23226" y="121346"/>
                    <a:pt x="28431" y="116129"/>
                    <a:pt x="34839" y="116129"/>
                  </a:cubicBezTo>
                  <a:lnTo>
                    <a:pt x="232258" y="116129"/>
                  </a:lnTo>
                  <a:lnTo>
                    <a:pt x="232258" y="92903"/>
                  </a:lnTo>
                  <a:lnTo>
                    <a:pt x="58065" y="92903"/>
                  </a:lnTo>
                  <a:cubicBezTo>
                    <a:pt x="51657" y="92903"/>
                    <a:pt x="46452" y="87687"/>
                    <a:pt x="46452" y="81290"/>
                  </a:cubicBezTo>
                  <a:cubicBezTo>
                    <a:pt x="46452" y="74894"/>
                    <a:pt x="51657" y="69677"/>
                    <a:pt x="58065" y="69677"/>
                  </a:cubicBezTo>
                  <a:lnTo>
                    <a:pt x="232258" y="69677"/>
                  </a:lnTo>
                  <a:lnTo>
                    <a:pt x="232258" y="46452"/>
                  </a:lnTo>
                  <a:lnTo>
                    <a:pt x="150968" y="46452"/>
                  </a:lnTo>
                  <a:cubicBezTo>
                    <a:pt x="138159" y="46452"/>
                    <a:pt x="127742" y="36035"/>
                    <a:pt x="127742" y="23226"/>
                  </a:cubicBezTo>
                  <a:lnTo>
                    <a:pt x="298720" y="23226"/>
                  </a:lnTo>
                  <a:lnTo>
                    <a:pt x="356785" y="58065"/>
                  </a:lnTo>
                  <a:lnTo>
                    <a:pt x="429677" y="58065"/>
                  </a:lnTo>
                  <a:lnTo>
                    <a:pt x="429677" y="197419"/>
                  </a:lnTo>
                  <a:lnTo>
                    <a:pt x="368398" y="197419"/>
                  </a:lnTo>
                  <a:lnTo>
                    <a:pt x="310333" y="232258"/>
                  </a:lnTo>
                  <a:lnTo>
                    <a:pt x="238065" y="232258"/>
                  </a:lnTo>
                  <a:lnTo>
                    <a:pt x="238065" y="255484"/>
                  </a:lnTo>
                  <a:lnTo>
                    <a:pt x="316764" y="255484"/>
                  </a:lnTo>
                  <a:lnTo>
                    <a:pt x="374828" y="220645"/>
                  </a:lnTo>
                  <a:lnTo>
                    <a:pt x="429677" y="220645"/>
                  </a:lnTo>
                  <a:lnTo>
                    <a:pt x="429677" y="243871"/>
                  </a:lnTo>
                  <a:lnTo>
                    <a:pt x="499355" y="243871"/>
                  </a:lnTo>
                  <a:lnTo>
                    <a:pt x="499355" y="11613"/>
                  </a:lnTo>
                  <a:close/>
                  <a:moveTo>
                    <a:pt x="476129" y="220645"/>
                  </a:moveTo>
                  <a:lnTo>
                    <a:pt x="452903" y="220645"/>
                  </a:lnTo>
                  <a:lnTo>
                    <a:pt x="452903" y="34839"/>
                  </a:lnTo>
                  <a:lnTo>
                    <a:pt x="476129" y="34839"/>
                  </a:lnTo>
                  <a:close/>
                </a:path>
              </a:pathLst>
            </a:custGeom>
            <a:grpFill/>
            <a:ln w="14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id="{B95C6AEA-F8B1-8A1C-1EBB-061CF1777C82}"/>
                </a:ext>
              </a:extLst>
            </p:cNvPr>
            <p:cNvSpPr/>
            <p:nvPr/>
          </p:nvSpPr>
          <p:spPr>
            <a:xfrm>
              <a:off x="10620542" y="3946754"/>
              <a:ext cx="23225" cy="23225"/>
            </a:xfrm>
            <a:custGeom>
              <a:avLst/>
              <a:gdLst>
                <a:gd name="connsiteX0" fmla="*/ 0 w 23225"/>
                <a:gd name="connsiteY0" fmla="*/ 0 h 23225"/>
                <a:gd name="connsiteX1" fmla="*/ 23226 w 23225"/>
                <a:gd name="connsiteY1" fmla="*/ 0 h 23225"/>
                <a:gd name="connsiteX2" fmla="*/ 23226 w 23225"/>
                <a:gd name="connsiteY2" fmla="*/ 23226 h 23225"/>
                <a:gd name="connsiteX3" fmla="*/ 0 w 23225"/>
                <a:gd name="connsiteY3" fmla="*/ 23226 h 2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25" h="23225">
                  <a:moveTo>
                    <a:pt x="0" y="0"/>
                  </a:moveTo>
                  <a:lnTo>
                    <a:pt x="23226" y="0"/>
                  </a:lnTo>
                  <a:lnTo>
                    <a:pt x="23226" y="23226"/>
                  </a:lnTo>
                  <a:lnTo>
                    <a:pt x="0" y="23226"/>
                  </a:lnTo>
                  <a:close/>
                </a:path>
              </a:pathLst>
            </a:custGeom>
            <a:grpFill/>
            <a:ln w="14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id="{F0750651-8F2B-D0CC-4401-0E6128A72C79}"/>
                </a:ext>
              </a:extLst>
            </p:cNvPr>
            <p:cNvSpPr/>
            <p:nvPr/>
          </p:nvSpPr>
          <p:spPr>
            <a:xfrm>
              <a:off x="10620542" y="3993205"/>
              <a:ext cx="23225" cy="23225"/>
            </a:xfrm>
            <a:custGeom>
              <a:avLst/>
              <a:gdLst>
                <a:gd name="connsiteX0" fmla="*/ 0 w 23225"/>
                <a:gd name="connsiteY0" fmla="*/ 0 h 23225"/>
                <a:gd name="connsiteX1" fmla="*/ 23226 w 23225"/>
                <a:gd name="connsiteY1" fmla="*/ 0 h 23225"/>
                <a:gd name="connsiteX2" fmla="*/ 23226 w 23225"/>
                <a:gd name="connsiteY2" fmla="*/ 23226 h 23225"/>
                <a:gd name="connsiteX3" fmla="*/ 0 w 23225"/>
                <a:gd name="connsiteY3" fmla="*/ 23226 h 2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25" h="23225">
                  <a:moveTo>
                    <a:pt x="0" y="0"/>
                  </a:moveTo>
                  <a:lnTo>
                    <a:pt x="23226" y="0"/>
                  </a:lnTo>
                  <a:lnTo>
                    <a:pt x="23226" y="23226"/>
                  </a:lnTo>
                  <a:lnTo>
                    <a:pt x="0" y="23226"/>
                  </a:lnTo>
                  <a:close/>
                </a:path>
              </a:pathLst>
            </a:custGeom>
            <a:grpFill/>
            <a:ln w="14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B77FBCCC-8150-C794-9F79-A42BD2113D6B}"/>
                </a:ext>
              </a:extLst>
            </p:cNvPr>
            <p:cNvSpPr/>
            <p:nvPr/>
          </p:nvSpPr>
          <p:spPr>
            <a:xfrm>
              <a:off x="10435399" y="3946754"/>
              <a:ext cx="161917" cy="252246"/>
            </a:xfrm>
            <a:custGeom>
              <a:avLst/>
              <a:gdLst>
                <a:gd name="connsiteX0" fmla="*/ 161254 w 161917"/>
                <a:gd name="connsiteY0" fmla="*/ 139355 h 252246"/>
                <a:gd name="connsiteX1" fmla="*/ 115466 w 161917"/>
                <a:gd name="connsiteY1" fmla="*/ 139355 h 252246"/>
                <a:gd name="connsiteX2" fmla="*/ 115466 w 161917"/>
                <a:gd name="connsiteY2" fmla="*/ 69677 h 252246"/>
                <a:gd name="connsiteX3" fmla="*/ 161917 w 161917"/>
                <a:gd name="connsiteY3" fmla="*/ 69677 h 252246"/>
                <a:gd name="connsiteX4" fmla="*/ 161917 w 161917"/>
                <a:gd name="connsiteY4" fmla="*/ 46452 h 252246"/>
                <a:gd name="connsiteX5" fmla="*/ 92240 w 161917"/>
                <a:gd name="connsiteY5" fmla="*/ 46452 h 252246"/>
                <a:gd name="connsiteX6" fmla="*/ 92240 w 161917"/>
                <a:gd name="connsiteY6" fmla="*/ 162581 h 252246"/>
                <a:gd name="connsiteX7" fmla="*/ 116129 w 161917"/>
                <a:gd name="connsiteY7" fmla="*/ 162581 h 252246"/>
                <a:gd name="connsiteX8" fmla="*/ 80627 w 161917"/>
                <a:gd name="connsiteY8" fmla="*/ 212269 h 252246"/>
                <a:gd name="connsiteX9" fmla="*/ 45125 w 161917"/>
                <a:gd name="connsiteY9" fmla="*/ 162581 h 252246"/>
                <a:gd name="connsiteX10" fmla="*/ 69014 w 161917"/>
                <a:gd name="connsiteY10" fmla="*/ 162581 h 252246"/>
                <a:gd name="connsiteX11" fmla="*/ 69014 w 161917"/>
                <a:gd name="connsiteY11" fmla="*/ 23226 h 252246"/>
                <a:gd name="connsiteX12" fmla="*/ 161917 w 161917"/>
                <a:gd name="connsiteY12" fmla="*/ 23226 h 252246"/>
                <a:gd name="connsiteX13" fmla="*/ 161917 w 161917"/>
                <a:gd name="connsiteY13" fmla="*/ 0 h 252246"/>
                <a:gd name="connsiteX14" fmla="*/ 45788 w 161917"/>
                <a:gd name="connsiteY14" fmla="*/ 0 h 252246"/>
                <a:gd name="connsiteX15" fmla="*/ 45788 w 161917"/>
                <a:gd name="connsiteY15" fmla="*/ 139355 h 252246"/>
                <a:gd name="connsiteX16" fmla="*/ 0 w 161917"/>
                <a:gd name="connsiteY16" fmla="*/ 139355 h 252246"/>
                <a:gd name="connsiteX17" fmla="*/ 80627 w 161917"/>
                <a:gd name="connsiteY17" fmla="*/ 252247 h 25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917" h="252246">
                  <a:moveTo>
                    <a:pt x="161254" y="139355"/>
                  </a:moveTo>
                  <a:lnTo>
                    <a:pt x="115466" y="139355"/>
                  </a:lnTo>
                  <a:lnTo>
                    <a:pt x="115466" y="69677"/>
                  </a:lnTo>
                  <a:lnTo>
                    <a:pt x="161917" y="69677"/>
                  </a:lnTo>
                  <a:lnTo>
                    <a:pt x="161917" y="46452"/>
                  </a:lnTo>
                  <a:lnTo>
                    <a:pt x="92240" y="46452"/>
                  </a:lnTo>
                  <a:lnTo>
                    <a:pt x="92240" y="162581"/>
                  </a:lnTo>
                  <a:lnTo>
                    <a:pt x="116129" y="162581"/>
                  </a:lnTo>
                  <a:lnTo>
                    <a:pt x="80627" y="212269"/>
                  </a:lnTo>
                  <a:lnTo>
                    <a:pt x="45125" y="162581"/>
                  </a:lnTo>
                  <a:lnTo>
                    <a:pt x="69014" y="162581"/>
                  </a:lnTo>
                  <a:lnTo>
                    <a:pt x="69014" y="23226"/>
                  </a:lnTo>
                  <a:lnTo>
                    <a:pt x="161917" y="23226"/>
                  </a:lnTo>
                  <a:lnTo>
                    <a:pt x="161917" y="0"/>
                  </a:lnTo>
                  <a:lnTo>
                    <a:pt x="45788" y="0"/>
                  </a:lnTo>
                  <a:lnTo>
                    <a:pt x="45788" y="139355"/>
                  </a:lnTo>
                  <a:lnTo>
                    <a:pt x="0" y="139355"/>
                  </a:lnTo>
                  <a:lnTo>
                    <a:pt x="80627" y="252247"/>
                  </a:lnTo>
                  <a:close/>
                </a:path>
              </a:pathLst>
            </a:custGeom>
            <a:grpFill/>
            <a:ln w="14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id="{A62906E7-3439-1107-A7B5-F42D7C8187E2}"/>
                </a:ext>
              </a:extLst>
            </p:cNvPr>
            <p:cNvSpPr/>
            <p:nvPr/>
          </p:nvSpPr>
          <p:spPr>
            <a:xfrm>
              <a:off x="10968929" y="4643528"/>
              <a:ext cx="23225" cy="23225"/>
            </a:xfrm>
            <a:custGeom>
              <a:avLst/>
              <a:gdLst>
                <a:gd name="connsiteX0" fmla="*/ 0 w 23225"/>
                <a:gd name="connsiteY0" fmla="*/ 0 h 23225"/>
                <a:gd name="connsiteX1" fmla="*/ 23226 w 23225"/>
                <a:gd name="connsiteY1" fmla="*/ 0 h 23225"/>
                <a:gd name="connsiteX2" fmla="*/ 23226 w 23225"/>
                <a:gd name="connsiteY2" fmla="*/ 23226 h 23225"/>
                <a:gd name="connsiteX3" fmla="*/ 0 w 23225"/>
                <a:gd name="connsiteY3" fmla="*/ 23226 h 2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25" h="23225">
                  <a:moveTo>
                    <a:pt x="0" y="0"/>
                  </a:moveTo>
                  <a:lnTo>
                    <a:pt x="23226" y="0"/>
                  </a:lnTo>
                  <a:lnTo>
                    <a:pt x="23226" y="23226"/>
                  </a:lnTo>
                  <a:lnTo>
                    <a:pt x="0" y="23226"/>
                  </a:lnTo>
                  <a:close/>
                </a:path>
              </a:pathLst>
            </a:custGeom>
            <a:grpFill/>
            <a:ln w="14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id="{45EC707A-8D09-FE8A-8380-2A4C61AD4A97}"/>
                </a:ext>
              </a:extLst>
            </p:cNvPr>
            <p:cNvSpPr/>
            <p:nvPr/>
          </p:nvSpPr>
          <p:spPr>
            <a:xfrm>
              <a:off x="10968929" y="4597076"/>
              <a:ext cx="23225" cy="23225"/>
            </a:xfrm>
            <a:custGeom>
              <a:avLst/>
              <a:gdLst>
                <a:gd name="connsiteX0" fmla="*/ 0 w 23225"/>
                <a:gd name="connsiteY0" fmla="*/ 0 h 23225"/>
                <a:gd name="connsiteX1" fmla="*/ 23226 w 23225"/>
                <a:gd name="connsiteY1" fmla="*/ 0 h 23225"/>
                <a:gd name="connsiteX2" fmla="*/ 23226 w 23225"/>
                <a:gd name="connsiteY2" fmla="*/ 23226 h 23225"/>
                <a:gd name="connsiteX3" fmla="*/ 0 w 23225"/>
                <a:gd name="connsiteY3" fmla="*/ 23226 h 2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25" h="23225">
                  <a:moveTo>
                    <a:pt x="0" y="0"/>
                  </a:moveTo>
                  <a:lnTo>
                    <a:pt x="23226" y="0"/>
                  </a:lnTo>
                  <a:lnTo>
                    <a:pt x="23226" y="23226"/>
                  </a:lnTo>
                  <a:lnTo>
                    <a:pt x="0" y="23226"/>
                  </a:lnTo>
                  <a:close/>
                </a:path>
              </a:pathLst>
            </a:custGeom>
            <a:grpFill/>
            <a:ln w="14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id="{25F2FEC4-B496-2A2D-5C80-870D92189BFB}"/>
                </a:ext>
              </a:extLst>
            </p:cNvPr>
            <p:cNvSpPr/>
            <p:nvPr/>
          </p:nvSpPr>
          <p:spPr>
            <a:xfrm>
              <a:off x="10992818" y="4414507"/>
              <a:ext cx="161253" cy="252246"/>
            </a:xfrm>
            <a:custGeom>
              <a:avLst/>
              <a:gdLst>
                <a:gd name="connsiteX0" fmla="*/ 0 w 161253"/>
                <a:gd name="connsiteY0" fmla="*/ 112892 h 252246"/>
                <a:gd name="connsiteX1" fmla="*/ 45788 w 161253"/>
                <a:gd name="connsiteY1" fmla="*/ 112892 h 252246"/>
                <a:gd name="connsiteX2" fmla="*/ 45788 w 161253"/>
                <a:gd name="connsiteY2" fmla="*/ 182569 h 252246"/>
                <a:gd name="connsiteX3" fmla="*/ 22562 w 161253"/>
                <a:gd name="connsiteY3" fmla="*/ 182569 h 252246"/>
                <a:gd name="connsiteX4" fmla="*/ 22562 w 161253"/>
                <a:gd name="connsiteY4" fmla="*/ 205795 h 252246"/>
                <a:gd name="connsiteX5" fmla="*/ 69014 w 161253"/>
                <a:gd name="connsiteY5" fmla="*/ 205795 h 252246"/>
                <a:gd name="connsiteX6" fmla="*/ 69014 w 161253"/>
                <a:gd name="connsiteY6" fmla="*/ 89666 h 252246"/>
                <a:gd name="connsiteX7" fmla="*/ 45125 w 161253"/>
                <a:gd name="connsiteY7" fmla="*/ 89666 h 252246"/>
                <a:gd name="connsiteX8" fmla="*/ 80627 w 161253"/>
                <a:gd name="connsiteY8" fmla="*/ 39977 h 252246"/>
                <a:gd name="connsiteX9" fmla="*/ 116129 w 161253"/>
                <a:gd name="connsiteY9" fmla="*/ 89666 h 252246"/>
                <a:gd name="connsiteX10" fmla="*/ 92240 w 161253"/>
                <a:gd name="connsiteY10" fmla="*/ 89666 h 252246"/>
                <a:gd name="connsiteX11" fmla="*/ 92240 w 161253"/>
                <a:gd name="connsiteY11" fmla="*/ 229021 h 252246"/>
                <a:gd name="connsiteX12" fmla="*/ 22562 w 161253"/>
                <a:gd name="connsiteY12" fmla="*/ 229021 h 252246"/>
                <a:gd name="connsiteX13" fmla="*/ 22562 w 161253"/>
                <a:gd name="connsiteY13" fmla="*/ 252247 h 252246"/>
                <a:gd name="connsiteX14" fmla="*/ 115466 w 161253"/>
                <a:gd name="connsiteY14" fmla="*/ 252247 h 252246"/>
                <a:gd name="connsiteX15" fmla="*/ 115466 w 161253"/>
                <a:gd name="connsiteY15" fmla="*/ 112892 h 252246"/>
                <a:gd name="connsiteX16" fmla="*/ 161254 w 161253"/>
                <a:gd name="connsiteY16" fmla="*/ 112892 h 252246"/>
                <a:gd name="connsiteX17" fmla="*/ 80627 w 161253"/>
                <a:gd name="connsiteY17" fmla="*/ 0 h 25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253" h="252246">
                  <a:moveTo>
                    <a:pt x="0" y="112892"/>
                  </a:moveTo>
                  <a:lnTo>
                    <a:pt x="45788" y="112892"/>
                  </a:lnTo>
                  <a:lnTo>
                    <a:pt x="45788" y="182569"/>
                  </a:lnTo>
                  <a:lnTo>
                    <a:pt x="22562" y="182569"/>
                  </a:lnTo>
                  <a:lnTo>
                    <a:pt x="22562" y="205795"/>
                  </a:lnTo>
                  <a:lnTo>
                    <a:pt x="69014" y="205795"/>
                  </a:lnTo>
                  <a:lnTo>
                    <a:pt x="69014" y="89666"/>
                  </a:lnTo>
                  <a:lnTo>
                    <a:pt x="45125" y="89666"/>
                  </a:lnTo>
                  <a:lnTo>
                    <a:pt x="80627" y="39977"/>
                  </a:lnTo>
                  <a:lnTo>
                    <a:pt x="116129" y="89666"/>
                  </a:lnTo>
                  <a:lnTo>
                    <a:pt x="92240" y="89666"/>
                  </a:lnTo>
                  <a:lnTo>
                    <a:pt x="92240" y="229021"/>
                  </a:lnTo>
                  <a:lnTo>
                    <a:pt x="22562" y="229021"/>
                  </a:lnTo>
                  <a:lnTo>
                    <a:pt x="22562" y="252247"/>
                  </a:lnTo>
                  <a:lnTo>
                    <a:pt x="115466" y="252247"/>
                  </a:lnTo>
                  <a:lnTo>
                    <a:pt x="115466" y="112892"/>
                  </a:lnTo>
                  <a:lnTo>
                    <a:pt x="161254" y="112892"/>
                  </a:lnTo>
                  <a:lnTo>
                    <a:pt x="80627" y="0"/>
                  </a:lnTo>
                  <a:close/>
                </a:path>
              </a:pathLst>
            </a:custGeom>
            <a:grpFill/>
            <a:ln w="14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id="{6610CB06-95BC-0361-3732-C5315C21286E}"/>
                </a:ext>
              </a:extLst>
            </p:cNvPr>
            <p:cNvSpPr/>
            <p:nvPr/>
          </p:nvSpPr>
          <p:spPr>
            <a:xfrm>
              <a:off x="10666994" y="4132560"/>
              <a:ext cx="255483" cy="127741"/>
            </a:xfrm>
            <a:custGeom>
              <a:avLst/>
              <a:gdLst>
                <a:gd name="connsiteX0" fmla="*/ 211028 w 255483"/>
                <a:gd name="connsiteY0" fmla="*/ 0 h 127741"/>
                <a:gd name="connsiteX1" fmla="*/ 179592 w 255483"/>
                <a:gd name="connsiteY1" fmla="*/ 13020 h 127741"/>
                <a:gd name="connsiteX2" fmla="*/ 175089 w 255483"/>
                <a:gd name="connsiteY2" fmla="*/ 17521 h 127741"/>
                <a:gd name="connsiteX3" fmla="*/ 127742 w 255483"/>
                <a:gd name="connsiteY3" fmla="*/ 0 h 127741"/>
                <a:gd name="connsiteX4" fmla="*/ 80395 w 255483"/>
                <a:gd name="connsiteY4" fmla="*/ 17521 h 127741"/>
                <a:gd name="connsiteX5" fmla="*/ 75892 w 255483"/>
                <a:gd name="connsiteY5" fmla="*/ 13020 h 127741"/>
                <a:gd name="connsiteX6" fmla="*/ 44456 w 255483"/>
                <a:gd name="connsiteY6" fmla="*/ 0 h 127741"/>
                <a:gd name="connsiteX7" fmla="*/ 0 w 255483"/>
                <a:gd name="connsiteY7" fmla="*/ 44456 h 127741"/>
                <a:gd name="connsiteX8" fmla="*/ 0 w 255483"/>
                <a:gd name="connsiteY8" fmla="*/ 49786 h 127741"/>
                <a:gd name="connsiteX9" fmla="*/ 48725 w 255483"/>
                <a:gd name="connsiteY9" fmla="*/ 127742 h 127741"/>
                <a:gd name="connsiteX10" fmla="*/ 206759 w 255483"/>
                <a:gd name="connsiteY10" fmla="*/ 127742 h 127741"/>
                <a:gd name="connsiteX11" fmla="*/ 255484 w 255483"/>
                <a:gd name="connsiteY11" fmla="*/ 49786 h 127741"/>
                <a:gd name="connsiteX12" fmla="*/ 255484 w 255483"/>
                <a:gd name="connsiteY12" fmla="*/ 44456 h 127741"/>
                <a:gd name="connsiteX13" fmla="*/ 211028 w 255483"/>
                <a:gd name="connsiteY13" fmla="*/ 0 h 12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5483" h="127741">
                  <a:moveTo>
                    <a:pt x="211028" y="0"/>
                  </a:moveTo>
                  <a:cubicBezTo>
                    <a:pt x="199160" y="0"/>
                    <a:pt x="187990" y="4622"/>
                    <a:pt x="179592" y="13020"/>
                  </a:cubicBezTo>
                  <a:lnTo>
                    <a:pt x="175089" y="17521"/>
                  </a:lnTo>
                  <a:cubicBezTo>
                    <a:pt x="166516" y="9328"/>
                    <a:pt x="151524" y="0"/>
                    <a:pt x="127742" y="0"/>
                  </a:cubicBezTo>
                  <a:cubicBezTo>
                    <a:pt x="103960" y="0"/>
                    <a:pt x="88968" y="9328"/>
                    <a:pt x="80395" y="17521"/>
                  </a:cubicBezTo>
                  <a:lnTo>
                    <a:pt x="75892" y="13020"/>
                  </a:lnTo>
                  <a:cubicBezTo>
                    <a:pt x="67494" y="4622"/>
                    <a:pt x="56336" y="0"/>
                    <a:pt x="44456" y="0"/>
                  </a:cubicBezTo>
                  <a:cubicBezTo>
                    <a:pt x="19948" y="0"/>
                    <a:pt x="0" y="19948"/>
                    <a:pt x="0" y="44456"/>
                  </a:cubicBezTo>
                  <a:lnTo>
                    <a:pt x="0" y="49786"/>
                  </a:lnTo>
                  <a:lnTo>
                    <a:pt x="48725" y="127742"/>
                  </a:lnTo>
                  <a:lnTo>
                    <a:pt x="206759" y="127742"/>
                  </a:lnTo>
                  <a:lnTo>
                    <a:pt x="255484" y="49786"/>
                  </a:lnTo>
                  <a:lnTo>
                    <a:pt x="255484" y="44456"/>
                  </a:lnTo>
                  <a:cubicBezTo>
                    <a:pt x="255484" y="19948"/>
                    <a:pt x="235536" y="0"/>
                    <a:pt x="211028" y="0"/>
                  </a:cubicBezTo>
                  <a:close/>
                </a:path>
              </a:pathLst>
            </a:custGeom>
            <a:solidFill>
              <a:schemeClr val="accent3"/>
            </a:solidFill>
            <a:ln w="14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17" name="ZoneTexte 116">
            <a:extLst>
              <a:ext uri="{FF2B5EF4-FFF2-40B4-BE49-F238E27FC236}">
                <a16:creationId xmlns:a16="http://schemas.microsoft.com/office/drawing/2014/main" id="{6825DB71-8D94-A36E-0C1B-3D5BB50501F6}"/>
              </a:ext>
            </a:extLst>
          </p:cNvPr>
          <p:cNvSpPr txBox="1"/>
          <p:nvPr/>
        </p:nvSpPr>
        <p:spPr>
          <a:xfrm>
            <a:off x="124873" y="3770228"/>
            <a:ext cx="10522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 err="1">
                <a:solidFill>
                  <a:schemeClr val="accent3"/>
                </a:solidFill>
              </a:rPr>
              <a:t>Ensure</a:t>
            </a:r>
            <a:r>
              <a:rPr lang="fr-FR" b="1" dirty="0">
                <a:solidFill>
                  <a:schemeClr val="accent3"/>
                </a:solidFill>
              </a:rPr>
              <a:t> the </a:t>
            </a:r>
            <a:r>
              <a:rPr lang="fr-FR" b="1" dirty="0" err="1">
                <a:solidFill>
                  <a:schemeClr val="accent3"/>
                </a:solidFill>
              </a:rPr>
              <a:t>project</a:t>
            </a:r>
            <a:r>
              <a:rPr lang="fr-FR" b="1" dirty="0">
                <a:solidFill>
                  <a:schemeClr val="accent3"/>
                </a:solidFill>
              </a:rPr>
              <a:t> </a:t>
            </a:r>
            <a:r>
              <a:rPr lang="fr-FR" b="1" dirty="0" err="1">
                <a:solidFill>
                  <a:schemeClr val="accent3"/>
                </a:solidFill>
              </a:rPr>
              <a:t>traceability</a:t>
            </a:r>
            <a:r>
              <a:rPr lang="fr-FR" b="1" dirty="0">
                <a:solidFill>
                  <a:schemeClr val="accent3"/>
                </a:solidFill>
              </a:rPr>
              <a:t> and </a:t>
            </a:r>
            <a:r>
              <a:rPr lang="fr-FR" b="1" dirty="0" err="1">
                <a:solidFill>
                  <a:schemeClr val="accent3"/>
                </a:solidFill>
              </a:rPr>
              <a:t>deploy</a:t>
            </a:r>
            <a:r>
              <a:rPr lang="fr-FR" b="1" dirty="0">
                <a:solidFill>
                  <a:schemeClr val="accent3"/>
                </a:solidFill>
              </a:rPr>
              <a:t> </a:t>
            </a:r>
            <a:r>
              <a:rPr lang="fr-FR" b="1" dirty="0" err="1">
                <a:solidFill>
                  <a:schemeClr val="accent3"/>
                </a:solidFill>
              </a:rPr>
              <a:t>robust</a:t>
            </a:r>
            <a:r>
              <a:rPr lang="fr-FR" b="1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project management and reporting methods</a:t>
            </a:r>
            <a:r>
              <a:rPr lang="fr-FR" b="1" dirty="0">
                <a:solidFill>
                  <a:schemeClr val="accent3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2666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7FE2BE-1DB9-4D01-868B-02C09763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599" y="2586832"/>
            <a:ext cx="7281231" cy="1547019"/>
          </a:xfrm>
        </p:spPr>
        <p:txBody>
          <a:bodyPr/>
          <a:lstStyle/>
          <a:p>
            <a:r>
              <a:rPr lang="fr-FR" dirty="0"/>
              <a:t>The direct public </a:t>
            </a:r>
            <a:r>
              <a:rPr lang="fr-FR" dirty="0" err="1"/>
              <a:t>funding</a:t>
            </a:r>
            <a:r>
              <a:rPr lang="fr-FR" dirty="0"/>
              <a:t> landscape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B4A78B-1EC0-4A55-9F52-8EFB6EF25E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52600" y="4435107"/>
            <a:ext cx="8614272" cy="469900"/>
          </a:xfrm>
        </p:spPr>
        <p:txBody>
          <a:bodyPr/>
          <a:lstStyle/>
          <a:p>
            <a:r>
              <a:rPr lang="en-US" dirty="0"/>
              <a:t>Non-dilutive public funding granted to finance company growth, R&amp;D projects and industrial investments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4E5282-1BAB-4820-B847-4EBF820164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2BBE56F-5A3C-431D-ACBA-7F0D6B6C5134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0098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126BB5-A0F5-4BA7-AE15-11DC7CAA0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Direct public funding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5749483-5A1B-4B9F-9E8C-ADAA0AA0CAB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2BBE56F-5A3C-431D-ACBA-7F0D6B6C5134}" type="slidenum">
              <a:rPr lang="fr-FR" smtClean="0"/>
              <a:t>15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35BCD64-B9E3-47AE-A536-D376B27269CC}"/>
              </a:ext>
            </a:extLst>
          </p:cNvPr>
          <p:cNvSpPr txBox="1">
            <a:spLocks/>
          </p:cNvSpPr>
          <p:nvPr/>
        </p:nvSpPr>
        <p:spPr>
          <a:xfrm>
            <a:off x="609601" y="530476"/>
            <a:ext cx="96427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r>
              <a:rPr lang="fr-FR" sz="2000" dirty="0">
                <a:solidFill>
                  <a:schemeClr val="accent3"/>
                </a:solidFill>
              </a:rPr>
              <a:t>What are the benefits?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8992B78B-A7E0-7136-F826-357D73EBD473}"/>
              </a:ext>
            </a:extLst>
          </p:cNvPr>
          <p:cNvSpPr txBox="1">
            <a:spLocks/>
          </p:cNvSpPr>
          <p:nvPr/>
        </p:nvSpPr>
        <p:spPr>
          <a:xfrm>
            <a:off x="8342726" y="1825474"/>
            <a:ext cx="3528000" cy="12600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b="1" dirty="0"/>
              <a:t>From R&amp;I to market</a:t>
            </a:r>
          </a:p>
          <a:p>
            <a:pPr marL="0" indent="0" algn="ctr">
              <a:buFontTx/>
              <a:buNone/>
            </a:pPr>
            <a:r>
              <a:rPr lang="en-US" sz="1400" dirty="0"/>
              <a:t>Co-financing of RDI tasks for the development of new industrial and marketable products / services / processes</a:t>
            </a:r>
            <a:endParaRPr lang="fr-FR" sz="1400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42452D94-5915-ACF2-AC3C-E0EED4BA6244}"/>
              </a:ext>
            </a:extLst>
          </p:cNvPr>
          <p:cNvSpPr txBox="1">
            <a:spLocks/>
          </p:cNvSpPr>
          <p:nvPr/>
        </p:nvSpPr>
        <p:spPr>
          <a:xfrm>
            <a:off x="378279" y="2086460"/>
            <a:ext cx="3658355" cy="9000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fr-FR" sz="2000" b="1" dirty="0"/>
              <a:t>Non-dilutive</a:t>
            </a:r>
          </a:p>
          <a:p>
            <a:pPr marL="0" indent="0" algn="ctr">
              <a:buFontTx/>
              <a:buNone/>
            </a:pPr>
            <a:r>
              <a:rPr lang="en-US" sz="1400" dirty="0"/>
              <a:t>Assistance in the form of grants, refundable advances, subsidized loans, etc.</a:t>
            </a:r>
            <a:endParaRPr lang="fr-FR" sz="1400" dirty="0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4DB9162E-A843-213C-0704-FCE7FA963EC9}"/>
              </a:ext>
            </a:extLst>
          </p:cNvPr>
          <p:cNvSpPr txBox="1">
            <a:spLocks/>
          </p:cNvSpPr>
          <p:nvPr/>
        </p:nvSpPr>
        <p:spPr>
          <a:xfrm>
            <a:off x="378278" y="4649838"/>
            <a:ext cx="3658353" cy="139662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 err="1"/>
              <a:t>Optimizing</a:t>
            </a:r>
            <a:r>
              <a:rPr lang="fr-FR" sz="2000" b="1" dirty="0"/>
              <a:t> </a:t>
            </a:r>
            <a:r>
              <a:rPr lang="fr-FR" sz="2000" b="1" dirty="0" err="1"/>
              <a:t>funding</a:t>
            </a:r>
            <a:r>
              <a:rPr lang="fr-FR" sz="2000" b="1" dirty="0"/>
              <a:t> for collaborative R&amp;I</a:t>
            </a:r>
          </a:p>
          <a:p>
            <a:pPr marL="0" indent="0" algn="ctr">
              <a:buNone/>
            </a:pPr>
            <a:r>
              <a:rPr lang="en-US" sz="1400" dirty="0"/>
              <a:t>The possibility of financing R&amp;D partners, thus limiting subcontracting costs</a:t>
            </a:r>
            <a:endParaRPr lang="fr-FR" sz="1400" dirty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620A9909-D7F9-A904-A1F9-97D434B3A1FF}"/>
              </a:ext>
            </a:extLst>
          </p:cNvPr>
          <p:cNvSpPr txBox="1">
            <a:spLocks/>
          </p:cNvSpPr>
          <p:nvPr/>
        </p:nvSpPr>
        <p:spPr>
          <a:xfrm>
            <a:off x="378278" y="3324611"/>
            <a:ext cx="3658355" cy="99304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 err="1"/>
              <a:t>Leverage</a:t>
            </a:r>
            <a:r>
              <a:rPr lang="fr-FR" sz="2000" b="1" dirty="0"/>
              <a:t> </a:t>
            </a:r>
            <a:r>
              <a:rPr lang="fr-FR" sz="2000" b="1" dirty="0" err="1"/>
              <a:t>effect</a:t>
            </a:r>
            <a:endParaRPr lang="fr-FR" sz="2000" b="1" dirty="0"/>
          </a:p>
          <a:p>
            <a:pPr marL="0" indent="0" algn="ctr">
              <a:buNone/>
            </a:pPr>
            <a:r>
              <a:rPr lang="en-US" sz="1400" dirty="0"/>
              <a:t>Accelerate the timetable and increase the scope and ambition of projects</a:t>
            </a:r>
            <a:endParaRPr lang="fr-FR" sz="1400" dirty="0"/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23212921-3984-9F13-79A0-030B91C565FF}"/>
              </a:ext>
            </a:extLst>
          </p:cNvPr>
          <p:cNvSpPr txBox="1">
            <a:spLocks/>
          </p:cNvSpPr>
          <p:nvPr/>
        </p:nvSpPr>
        <p:spPr>
          <a:xfrm>
            <a:off x="8342726" y="3471215"/>
            <a:ext cx="3528000" cy="9000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/>
              <a:t>Label</a:t>
            </a:r>
          </a:p>
          <a:p>
            <a:pPr marL="0" indent="0" algn="ctr">
              <a:buFontTx/>
              <a:buNone/>
            </a:pPr>
            <a:r>
              <a:rPr lang="en-US" sz="1400" dirty="0"/>
              <a:t>Communication potential and leverage effect on other funding sources</a:t>
            </a:r>
            <a:endParaRPr lang="fr-FR" sz="1400" dirty="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DA754B0F-9049-9263-213C-D57BA3697866}"/>
              </a:ext>
            </a:extLst>
          </p:cNvPr>
          <p:cNvSpPr txBox="1">
            <a:spLocks/>
          </p:cNvSpPr>
          <p:nvPr/>
        </p:nvSpPr>
        <p:spPr>
          <a:xfrm>
            <a:off x="8342726" y="4765367"/>
            <a:ext cx="3528000" cy="9000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/>
              <a:t>Risk sharing</a:t>
            </a:r>
          </a:p>
          <a:p>
            <a:pPr marL="0" indent="0" algn="ctr">
              <a:buNone/>
            </a:pPr>
            <a:r>
              <a:rPr lang="en-US" sz="1400" dirty="0"/>
              <a:t>Support of technological, regulatory and market risks, etc.</a:t>
            </a:r>
            <a:endParaRPr lang="fr-FR" sz="1400" dirty="0"/>
          </a:p>
        </p:txBody>
      </p:sp>
      <p:sp>
        <p:nvSpPr>
          <p:cNvPr id="16" name="Diamond 80">
            <a:extLst>
              <a:ext uri="{FF2B5EF4-FFF2-40B4-BE49-F238E27FC236}">
                <a16:creationId xmlns:a16="http://schemas.microsoft.com/office/drawing/2014/main" id="{D68E6BF7-3D0A-7DC8-CD5A-CC4889EF22E6}"/>
              </a:ext>
            </a:extLst>
          </p:cNvPr>
          <p:cNvSpPr/>
          <p:nvPr/>
        </p:nvSpPr>
        <p:spPr>
          <a:xfrm>
            <a:off x="4209679" y="2086460"/>
            <a:ext cx="3960000" cy="3960000"/>
          </a:xfrm>
          <a:prstGeom prst="diamond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92874F4-6AB7-24C3-4A7C-90B2A082A0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134" y="3379542"/>
            <a:ext cx="1385825" cy="13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95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DAE5AE3-8A26-43C7-9F59-41785C84CC7A}"/>
              </a:ext>
            </a:extLst>
          </p:cNvPr>
          <p:cNvSpPr/>
          <p:nvPr/>
        </p:nvSpPr>
        <p:spPr>
          <a:xfrm>
            <a:off x="228187" y="4034354"/>
            <a:ext cx="11252158" cy="27460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691A4A-9210-4554-9DE9-80426D0DB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"/>
            <a:ext cx="10061274" cy="1325563"/>
          </a:xfrm>
        </p:spPr>
        <p:txBody>
          <a:bodyPr/>
          <a:lstStyle/>
          <a:p>
            <a:r>
              <a:rPr lang="fr-FR" dirty="0"/>
              <a:t>Major public programs to meet complementary challenges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4B4BECC-8D13-4349-B8BF-2510AD42278B}"/>
              </a:ext>
            </a:extLst>
          </p:cNvPr>
          <p:cNvSpPr/>
          <p:nvPr/>
        </p:nvSpPr>
        <p:spPr>
          <a:xfrm>
            <a:off x="228187" y="1147406"/>
            <a:ext cx="11252159" cy="2646878"/>
          </a:xfrm>
          <a:prstGeom prst="rect">
            <a:avLst/>
          </a:prstGeom>
          <a:solidFill>
            <a:srgbClr val="E9EDF8"/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lang="fr-FR" b="1" dirty="0">
                <a:solidFill>
                  <a:schemeClr val="accent1"/>
                </a:solidFill>
                <a:latin typeface="+mj-lt"/>
                <a:sym typeface="Segoe UI Semibold"/>
              </a:rPr>
              <a:t>Horizon Europe - </a:t>
            </a:r>
            <a:r>
              <a:rPr lang="fr-FR" dirty="0">
                <a:solidFill>
                  <a:schemeClr val="accent1"/>
                </a:solidFill>
                <a:latin typeface="+mj-lt"/>
                <a:sym typeface="Segoe UI Semibold"/>
              </a:rPr>
              <a:t>€95 billion</a:t>
            </a:r>
            <a:endParaRPr lang="fr-FR" sz="1400" dirty="0">
              <a:solidFill>
                <a:schemeClr val="accent1"/>
              </a:solidFill>
              <a:latin typeface="+mj-lt"/>
              <a:sym typeface="Segoe UI Semibold"/>
            </a:endParaRPr>
          </a:p>
          <a:p>
            <a:pPr algn="ctr" defTabSz="914400">
              <a:defRPr/>
            </a:pPr>
            <a:endParaRPr lang="fr-FR" sz="1100" i="1" dirty="0">
              <a:solidFill>
                <a:schemeClr val="accent1"/>
              </a:solidFill>
              <a:latin typeface="+mj-lt"/>
              <a:sym typeface="Segoe UI Semibold"/>
            </a:endParaRPr>
          </a:p>
          <a:p>
            <a:pPr defTabSz="914400">
              <a:defRPr/>
            </a:pPr>
            <a:endParaRPr lang="fr-FR" sz="1100" b="1" dirty="0">
              <a:solidFill>
                <a:schemeClr val="accent1"/>
              </a:solidFill>
              <a:latin typeface="+mj-lt"/>
              <a:sym typeface="Segoe UI Semibold"/>
            </a:endParaRPr>
          </a:p>
          <a:p>
            <a:pPr defTabSz="914400">
              <a:defRPr/>
            </a:pPr>
            <a:endParaRPr lang="fr-FR" sz="1100" b="1" dirty="0">
              <a:solidFill>
                <a:schemeClr val="accent1"/>
              </a:solidFill>
              <a:latin typeface="+mj-lt"/>
              <a:sym typeface="Segoe UI Semibold"/>
            </a:endParaRPr>
          </a:p>
          <a:p>
            <a:pPr defTabSz="914400">
              <a:defRPr/>
            </a:pPr>
            <a:endParaRPr lang="fr-FR" sz="1100" b="1" dirty="0">
              <a:solidFill>
                <a:schemeClr val="accent1"/>
              </a:solidFill>
              <a:latin typeface="+mj-lt"/>
              <a:sym typeface="Segoe UI Semibold"/>
            </a:endParaRPr>
          </a:p>
          <a:p>
            <a:pPr defTabSz="914400">
              <a:defRPr/>
            </a:pPr>
            <a:endParaRPr lang="fr-FR" sz="1100" b="1" dirty="0">
              <a:solidFill>
                <a:schemeClr val="accent1"/>
              </a:solidFill>
              <a:latin typeface="+mj-lt"/>
              <a:sym typeface="Segoe UI Semibold"/>
            </a:endParaRPr>
          </a:p>
          <a:p>
            <a:pPr defTabSz="914400">
              <a:defRPr/>
            </a:pPr>
            <a:endParaRPr lang="fr-FR" sz="1100" b="1" dirty="0">
              <a:solidFill>
                <a:schemeClr val="accent1"/>
              </a:solidFill>
              <a:latin typeface="+mj-lt"/>
              <a:sym typeface="Segoe UI Semibold"/>
            </a:endParaRPr>
          </a:p>
          <a:p>
            <a:pPr defTabSz="914400">
              <a:defRPr/>
            </a:pPr>
            <a:endParaRPr lang="fr-FR" sz="1100" b="1" dirty="0">
              <a:solidFill>
                <a:schemeClr val="accent1"/>
              </a:solidFill>
              <a:latin typeface="+mj-lt"/>
              <a:sym typeface="Segoe UI Semibold"/>
            </a:endParaRPr>
          </a:p>
          <a:p>
            <a:pPr defTabSz="914400">
              <a:defRPr/>
            </a:pPr>
            <a:endParaRPr lang="fr-FR" sz="1100" b="1" dirty="0">
              <a:solidFill>
                <a:schemeClr val="accent1"/>
              </a:solidFill>
              <a:latin typeface="+mj-lt"/>
              <a:sym typeface="Segoe UI Semibold"/>
            </a:endParaRPr>
          </a:p>
          <a:p>
            <a:pPr defTabSz="914400">
              <a:defRPr/>
            </a:pPr>
            <a:endParaRPr lang="fr-FR" sz="1100" b="1" dirty="0">
              <a:solidFill>
                <a:schemeClr val="accent1"/>
              </a:solidFill>
              <a:latin typeface="+mj-lt"/>
              <a:sym typeface="Segoe UI Semibold"/>
            </a:endParaRPr>
          </a:p>
          <a:p>
            <a:pPr defTabSz="914400">
              <a:defRPr/>
            </a:pPr>
            <a:endParaRPr lang="fr-FR" sz="1100" b="1" dirty="0">
              <a:solidFill>
                <a:schemeClr val="accent1"/>
              </a:solidFill>
              <a:latin typeface="+mj-lt"/>
              <a:sym typeface="Segoe UI Semibold"/>
            </a:endParaRPr>
          </a:p>
          <a:p>
            <a:pPr defTabSz="914400">
              <a:defRPr/>
            </a:pPr>
            <a:endParaRPr lang="fr-FR" sz="1100" b="1" dirty="0">
              <a:solidFill>
                <a:schemeClr val="accent1"/>
              </a:solidFill>
              <a:latin typeface="+mj-lt"/>
              <a:sym typeface="Segoe UI Semibold"/>
            </a:endParaRPr>
          </a:p>
          <a:p>
            <a:pPr defTabSz="914400">
              <a:defRPr/>
            </a:pPr>
            <a:endParaRPr lang="fr-FR" sz="1100" b="1" dirty="0">
              <a:solidFill>
                <a:schemeClr val="accent1"/>
              </a:solidFill>
              <a:latin typeface="+mj-lt"/>
              <a:sym typeface="Segoe UI Semibold"/>
            </a:endParaRPr>
          </a:p>
          <a:p>
            <a:pPr defTabSz="914400">
              <a:defRPr/>
            </a:pPr>
            <a:endParaRPr lang="fr-FR" sz="1100" b="1" dirty="0">
              <a:solidFill>
                <a:schemeClr val="accent1"/>
              </a:solidFill>
              <a:latin typeface="+mj-lt"/>
              <a:sym typeface="Segoe UI Semibold"/>
            </a:endParaRPr>
          </a:p>
          <a:p>
            <a:pPr defTabSz="914400">
              <a:defRPr/>
            </a:pPr>
            <a:endParaRPr lang="fr-FR" sz="1100" b="1" dirty="0">
              <a:solidFill>
                <a:schemeClr val="accent1"/>
              </a:solidFill>
              <a:latin typeface="+mj-lt"/>
              <a:sym typeface="Segoe UI Semibold"/>
            </a:endParaRP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F140FEE8-1A7A-4BB8-A9FB-34F9A33291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992" y="1091783"/>
            <a:ext cx="291246" cy="291246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DAA6E87-082A-4C84-BFA0-823FBEE5DA53}"/>
              </a:ext>
            </a:extLst>
          </p:cNvPr>
          <p:cNvSpPr/>
          <p:nvPr/>
        </p:nvSpPr>
        <p:spPr>
          <a:xfrm>
            <a:off x="335575" y="4068765"/>
            <a:ext cx="5838648" cy="430887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lang="fr-FR" b="1" dirty="0">
                <a:solidFill>
                  <a:schemeClr val="accent1"/>
                </a:solidFill>
                <a:latin typeface="+mj-lt"/>
                <a:sym typeface="Segoe UI Semibold"/>
              </a:rPr>
              <a:t>France 2030 - </a:t>
            </a:r>
            <a:r>
              <a:rPr lang="fr-FR" dirty="0">
                <a:solidFill>
                  <a:schemeClr val="accent1"/>
                </a:solidFill>
                <a:latin typeface="+mj-lt"/>
                <a:sym typeface="Segoe UI Semibold"/>
              </a:rPr>
              <a:t>€54 billion</a:t>
            </a:r>
          </a:p>
          <a:p>
            <a:pPr algn="ctr" defTabSz="914400">
              <a:defRPr/>
            </a:pPr>
            <a:endParaRPr lang="fr-FR" sz="800" i="1" dirty="0">
              <a:solidFill>
                <a:schemeClr val="accent1"/>
              </a:solidFill>
              <a:latin typeface="+mj-lt"/>
              <a:sym typeface="Segoe UI Semibold"/>
            </a:endParaRPr>
          </a:p>
        </p:txBody>
      </p:sp>
      <p:pic>
        <p:nvPicPr>
          <p:cNvPr id="43" name="Picture 2" descr="Résultat de recherche d'images pour &quot;france drapeau&quot;">
            <a:extLst>
              <a:ext uri="{FF2B5EF4-FFF2-40B4-BE49-F238E27FC236}">
                <a16:creationId xmlns:a16="http://schemas.microsoft.com/office/drawing/2014/main" id="{24BE2C72-5943-4B06-90BE-C61035713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06" r="14855"/>
          <a:stretch/>
        </p:blipFill>
        <p:spPr bwMode="auto">
          <a:xfrm>
            <a:off x="132368" y="3879081"/>
            <a:ext cx="274470" cy="27447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space réservé du numéro de diapositive 3">
            <a:extLst>
              <a:ext uri="{FF2B5EF4-FFF2-40B4-BE49-F238E27FC236}">
                <a16:creationId xmlns:a16="http://schemas.microsoft.com/office/drawing/2014/main" id="{878EF957-75AC-4FF4-A951-88E2C374268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89872" y="6320315"/>
            <a:ext cx="76170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BBE56F-5A3C-431D-ACBA-7F0D6B6C5134}" type="slidenum">
              <a:rPr kumimoji="0" lang="fr-F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16</a:t>
            </a:fld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dugi"/>
              <a:ea typeface="+mn-ea"/>
              <a:cs typeface="+mn-cs"/>
            </a:endParaRPr>
          </a:p>
        </p:txBody>
      </p:sp>
      <p:pic>
        <p:nvPicPr>
          <p:cNvPr id="8198" name="Picture 6" descr="Présentation du programme Horizon Europe | Horizon-europe.gouv.fr">
            <a:extLst>
              <a:ext uri="{FF2B5EF4-FFF2-40B4-BE49-F238E27FC236}">
                <a16:creationId xmlns:a16="http://schemas.microsoft.com/office/drawing/2014/main" id="{CA6E0521-AD27-4D7D-BA4A-B7A34467B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9EDF8"/>
              </a:clrFrom>
              <a:clrTo>
                <a:srgbClr val="E9ED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" t="9393" r="7297" b="5102"/>
          <a:stretch/>
        </p:blipFill>
        <p:spPr bwMode="auto">
          <a:xfrm>
            <a:off x="7153355" y="801219"/>
            <a:ext cx="1264676" cy="66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0" name="Picture 28">
            <a:extLst>
              <a:ext uri="{FF2B5EF4-FFF2-40B4-BE49-F238E27FC236}">
                <a16:creationId xmlns:a16="http://schemas.microsoft.com/office/drawing/2014/main" id="{C54CF4A9-BBDD-4B4D-8933-E9B3D977A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489" y="3999989"/>
            <a:ext cx="489028" cy="48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7336B2B-D378-D69C-FAB3-93B3D673234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238" y="6279249"/>
            <a:ext cx="263567" cy="38656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91D5C2C-B9B6-30C2-9299-DB4D6027E5C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863" y="5763803"/>
            <a:ext cx="317332" cy="38656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B275F08-2271-A34C-6C38-09CDC83567F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997" y="5250635"/>
            <a:ext cx="374675" cy="31818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AB01A66-BAA4-642C-2541-AE015F1A1BB1}"/>
              </a:ext>
            </a:extLst>
          </p:cNvPr>
          <p:cNvSpPr txBox="1"/>
          <p:nvPr/>
        </p:nvSpPr>
        <p:spPr>
          <a:xfrm>
            <a:off x="635066" y="5198947"/>
            <a:ext cx="106902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2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Better living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: investing in healthy, sustainable and traceable food, producing 20 biomedicines and creating the medical devices of tomorrow, leading the way in the production of cultural and creative content.</a:t>
            </a:r>
          </a:p>
          <a:p>
            <a:pPr marL="176212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2067"/>
              </a:solidFill>
              <a:effectLst/>
              <a:uLnTx/>
              <a:uFillTx/>
              <a:latin typeface="Gadugi"/>
              <a:ea typeface="+mn-ea"/>
              <a:cs typeface="+mn-cs"/>
              <a:sym typeface="Segoe UI Semibold"/>
            </a:endParaRPr>
          </a:p>
          <a:p>
            <a:pPr marL="176212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Better production: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become the leader in green hydrogen, decarbonize industry, produce 2M electric and hybrid vehicles,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produce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 1st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low-carbon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aircraft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2067"/>
              </a:solidFill>
              <a:effectLst/>
              <a:uLnTx/>
              <a:uFillTx/>
              <a:latin typeface="Gadugi"/>
              <a:ea typeface="+mn-ea"/>
              <a:cs typeface="+mn-cs"/>
              <a:sym typeface="Segoe UI Semibold"/>
            </a:endParaRPr>
          </a:p>
          <a:p>
            <a:pPr marL="176212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2067"/>
              </a:solidFill>
              <a:effectLst/>
              <a:uLnTx/>
              <a:uFillTx/>
              <a:latin typeface="Gadugi"/>
              <a:ea typeface="+mn-ea"/>
              <a:cs typeface="+mn-cs"/>
              <a:sym typeface="Segoe UI Semibold"/>
            </a:endParaRPr>
          </a:p>
          <a:p>
            <a:pPr marL="176212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A better understanding of the world: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taking part in the new space adventure, investing in the seabed field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C1AC42-CEC8-BE14-6B4F-7696F8ADACFA}"/>
              </a:ext>
            </a:extLst>
          </p:cNvPr>
          <p:cNvSpPr/>
          <p:nvPr/>
        </p:nvSpPr>
        <p:spPr>
          <a:xfrm>
            <a:off x="335575" y="4413156"/>
            <a:ext cx="10885700" cy="712118"/>
          </a:xfrm>
          <a:prstGeom prst="rect">
            <a:avLst/>
          </a:prstGeom>
          <a:ln w="19050">
            <a:solidFill>
              <a:schemeClr val="accent3"/>
            </a:solidFill>
            <a:prstDash val="sysDot"/>
            <a:headEnd type="diamond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 dirty="0">
              <a:solidFill>
                <a:schemeClr val="bg2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84360BA-6D6F-CC50-9D57-899659798E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5" y="4609245"/>
            <a:ext cx="392175" cy="392175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E2CEA6D-5947-5AB4-7F43-275AFC3ABF86}"/>
              </a:ext>
            </a:extLst>
          </p:cNvPr>
          <p:cNvSpPr txBox="1"/>
          <p:nvPr/>
        </p:nvSpPr>
        <p:spPr>
          <a:xfrm>
            <a:off x="717391" y="4536294"/>
            <a:ext cx="100612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Enable France to regain its environmental, industrial, technological, health and cultural independence. </a:t>
            </a:r>
            <a:br>
              <a:rPr kumimoji="0" lang="fr-FR" sz="1400" b="1" i="1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</a:br>
            <a:r>
              <a:rPr kumimoji="0" lang="fr-FR" sz="1400" b="1" i="1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Be one step ahead in these strategic sectors - 5-year program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20A96C3-20FE-CD7F-101B-F4121334196F}"/>
              </a:ext>
            </a:extLst>
          </p:cNvPr>
          <p:cNvSpPr txBox="1"/>
          <p:nvPr/>
        </p:nvSpPr>
        <p:spPr>
          <a:xfrm>
            <a:off x="563309" y="1443422"/>
            <a:ext cx="1110684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1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European Union's new 2021-2027 framework program for research and innovation, to strengthen the EU's scientific and technological foundations, boost competitiveness and industry, and help address global issues, including sustainable development challenges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D11C40-E725-8AF1-8F4F-E98CE52F1A42}"/>
              </a:ext>
            </a:extLst>
          </p:cNvPr>
          <p:cNvSpPr/>
          <p:nvPr/>
        </p:nvSpPr>
        <p:spPr>
          <a:xfrm>
            <a:off x="436651" y="1429022"/>
            <a:ext cx="10942478" cy="565769"/>
          </a:xfrm>
          <a:prstGeom prst="rect">
            <a:avLst/>
          </a:prstGeom>
          <a:ln w="19050">
            <a:solidFill>
              <a:schemeClr val="accent3"/>
            </a:solidFill>
            <a:prstDash val="sysDot"/>
            <a:headEnd type="diamond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 dirty="0">
              <a:solidFill>
                <a:schemeClr val="bg2"/>
              </a:solidFill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37FCAF09-82F0-A69D-A535-6E6D4EE81A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83" y="1470358"/>
            <a:ext cx="392175" cy="39217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9B0B214-8294-D774-25E5-D758A690F7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05" y="2052885"/>
            <a:ext cx="291247" cy="291247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AF20491F-D760-1384-7D9C-235DDC91BE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2" y="2497933"/>
            <a:ext cx="291246" cy="291246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CD0210D-2A90-21BB-2360-4C28D684BB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8" y="2942980"/>
            <a:ext cx="291246" cy="29124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7DB49B32-7649-45B5-E589-53A7E237A2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13" y="607033"/>
            <a:ext cx="291246" cy="291246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D860D0EE-A130-D31D-3AAA-194824E0F0BF}"/>
              </a:ext>
            </a:extLst>
          </p:cNvPr>
          <p:cNvSpPr txBox="1"/>
          <p:nvPr/>
        </p:nvSpPr>
        <p:spPr>
          <a:xfrm>
            <a:off x="745672" y="1998637"/>
            <a:ext cx="10475603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1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Pillar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 1: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Excellent Science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FADBA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€25 billion 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For basic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research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projects</a:t>
            </a: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rgbClr val="002067"/>
              </a:solidFill>
              <a:effectLst/>
              <a:uLnTx/>
              <a:uFillTx/>
              <a:latin typeface="Gadugi"/>
              <a:ea typeface="+mn-ea"/>
              <a:cs typeface="+mn-cs"/>
              <a:sym typeface="Segoe UI Semibold"/>
            </a:endParaRPr>
          </a:p>
          <a:p>
            <a:pPr marL="1841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3FADBA"/>
              </a:solidFill>
              <a:effectLst/>
              <a:uLnTx/>
              <a:uFillTx/>
              <a:latin typeface="Gadugi"/>
              <a:ea typeface="+mn-ea"/>
              <a:cs typeface="+mn-cs"/>
              <a:sym typeface="Segoe UI Semibold"/>
            </a:endParaRPr>
          </a:p>
          <a:p>
            <a:pPr marL="1841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Pillar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 2: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Global Challenges and European Industrial Competitiveness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FADBA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€54 billion 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For collaborative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work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 and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research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linked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 to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societal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 issues in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pre-identified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sectors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: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food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,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bioeconomy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, agriculture,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environment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, etc.</a:t>
            </a:r>
          </a:p>
          <a:p>
            <a:pPr marL="1841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2067"/>
              </a:solidFill>
              <a:effectLst/>
              <a:uLnTx/>
              <a:uFillTx/>
              <a:latin typeface="Gadugi"/>
              <a:ea typeface="+mn-ea"/>
              <a:cs typeface="+mn-cs"/>
              <a:sym typeface="Segoe UI Semibold"/>
            </a:endParaRPr>
          </a:p>
          <a:p>
            <a:pPr marL="1841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Pillar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 3: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Innovative Europe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FADBA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€3.3 billion 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Support for innovation at national and local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levels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(EIC Accelerator, EIC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Pathfinder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, etc.).</a:t>
            </a:r>
          </a:p>
          <a:p>
            <a:pPr marL="1841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000" b="0" i="1" u="none" strike="noStrike" kern="1200" cap="none" spc="0" normalizeH="0" baseline="0" noProof="0" dirty="0">
              <a:ln>
                <a:noFill/>
              </a:ln>
              <a:solidFill>
                <a:srgbClr val="002067"/>
              </a:solidFill>
              <a:effectLst/>
              <a:uLnTx/>
              <a:uFillTx/>
              <a:latin typeface="Gadugi"/>
              <a:ea typeface="+mn-ea"/>
              <a:cs typeface="+mn-cs"/>
              <a:sym typeface="Segoe UI Semibold"/>
            </a:endParaRPr>
          </a:p>
          <a:p>
            <a:pPr marL="1841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Cross-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cutting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pillar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Widening participation and strengthening the European Research Area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FADBA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€14.4 billion 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To support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activities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that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will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 help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attract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 talent,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promote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 its circulation and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prevent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brain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  <a:sym typeface="Segoe UI Semibold"/>
              </a:rPr>
              <a:t> drain</a:t>
            </a:r>
          </a:p>
        </p:txBody>
      </p:sp>
    </p:spTree>
    <p:extLst>
      <p:ext uri="{BB962C8B-B14F-4D97-AF65-F5344CB8AC3E}">
        <p14:creationId xmlns:p14="http://schemas.microsoft.com/office/powerpoint/2010/main" val="113244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Tableau 73">
            <a:extLst>
              <a:ext uri="{FF2B5EF4-FFF2-40B4-BE49-F238E27FC236}">
                <a16:creationId xmlns:a16="http://schemas.microsoft.com/office/drawing/2014/main" id="{4C202A58-D8E6-83AB-C4A7-8E47E891C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345302"/>
              </p:ext>
            </p:extLst>
          </p:nvPr>
        </p:nvGraphicFramePr>
        <p:xfrm>
          <a:off x="643976" y="1308679"/>
          <a:ext cx="10565466" cy="254953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565466">
                  <a:extLst>
                    <a:ext uri="{9D8B030D-6E8A-4147-A177-3AD203B41FA5}">
                      <a16:colId xmlns:a16="http://schemas.microsoft.com/office/drawing/2014/main" val="3650329845"/>
                    </a:ext>
                  </a:extLst>
                </a:gridCol>
              </a:tblGrid>
              <a:tr h="38977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1 - Public </a:t>
                      </a:r>
                      <a:r>
                        <a:rPr lang="fr-FR" dirty="0" err="1"/>
                        <a:t>Authorities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760191"/>
                  </a:ext>
                </a:extLst>
              </a:tr>
              <a:tr h="91716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53410"/>
                  </a:ext>
                </a:extLst>
              </a:tr>
              <a:tr h="1242598">
                <a:tc>
                  <a:txBody>
                    <a:bodyPr/>
                    <a:lstStyle/>
                    <a:p>
                      <a:r>
                        <a:rPr lang="fr-FR" sz="16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600" dirty="0"/>
                        <a:t>Vote on and approve major structuring programs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489903"/>
                  </a:ext>
                </a:extLst>
              </a:tr>
            </a:tbl>
          </a:graphicData>
        </a:graphic>
      </p:graphicFrame>
      <p:sp>
        <p:nvSpPr>
          <p:cNvPr id="115" name="Rectangle 114">
            <a:extLst>
              <a:ext uri="{FF2B5EF4-FFF2-40B4-BE49-F238E27FC236}">
                <a16:creationId xmlns:a16="http://schemas.microsoft.com/office/drawing/2014/main" id="{B2AD70C8-63A4-378E-19C2-385187A08794}"/>
              </a:ext>
            </a:extLst>
          </p:cNvPr>
          <p:cNvSpPr/>
          <p:nvPr/>
        </p:nvSpPr>
        <p:spPr>
          <a:xfrm>
            <a:off x="873940" y="3010286"/>
            <a:ext cx="4759695" cy="7537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05223A5-7198-A14D-35D3-528B9274EF39}"/>
              </a:ext>
            </a:extLst>
          </p:cNvPr>
          <p:cNvSpPr/>
          <p:nvPr/>
        </p:nvSpPr>
        <p:spPr>
          <a:xfrm>
            <a:off x="5894559" y="3010285"/>
            <a:ext cx="2340000" cy="75374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1EF7ED8-96F9-41D9-F668-91889FE5B0C3}"/>
              </a:ext>
            </a:extLst>
          </p:cNvPr>
          <p:cNvSpPr/>
          <p:nvPr/>
        </p:nvSpPr>
        <p:spPr>
          <a:xfrm>
            <a:off x="8579231" y="3116031"/>
            <a:ext cx="2340000" cy="648000"/>
          </a:xfrm>
          <a:prstGeom prst="rect">
            <a:avLst/>
          </a:prstGeom>
          <a:solidFill>
            <a:srgbClr val="E9EDF8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F126BB5-A0F5-4BA7-AE15-11DC7CAA0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Direct public funding - How is it organized?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5749483-5A1B-4B9F-9E8C-ADAA0AA0CAB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2BBE56F-5A3C-431D-ACBA-7F0D6B6C5134}" type="slidenum">
              <a:rPr lang="fr-FR" smtClean="0"/>
              <a:t>17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35BCD64-B9E3-47AE-A536-D376B27269CC}"/>
              </a:ext>
            </a:extLst>
          </p:cNvPr>
          <p:cNvSpPr txBox="1">
            <a:spLocks/>
          </p:cNvSpPr>
          <p:nvPr/>
        </p:nvSpPr>
        <p:spPr>
          <a:xfrm>
            <a:off x="609601" y="530476"/>
            <a:ext cx="96427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endParaRPr lang="fr-FR" sz="2000" dirty="0">
              <a:solidFill>
                <a:schemeClr val="accent3"/>
              </a:solidFill>
            </a:endParaRPr>
          </a:p>
        </p:txBody>
      </p:sp>
      <p:graphicFrame>
        <p:nvGraphicFramePr>
          <p:cNvPr id="75" name="Tableau 74">
            <a:extLst>
              <a:ext uri="{FF2B5EF4-FFF2-40B4-BE49-F238E27FC236}">
                <a16:creationId xmlns:a16="http://schemas.microsoft.com/office/drawing/2014/main" id="{D5EF7F40-6607-CE5C-2842-1642055DC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073167"/>
              </p:ext>
            </p:extLst>
          </p:nvPr>
        </p:nvGraphicFramePr>
        <p:xfrm>
          <a:off x="659559" y="4398106"/>
          <a:ext cx="10565466" cy="22873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0565466">
                  <a:extLst>
                    <a:ext uri="{9D8B030D-6E8A-4147-A177-3AD203B41FA5}">
                      <a16:colId xmlns:a16="http://schemas.microsoft.com/office/drawing/2014/main" val="3650329845"/>
                    </a:ext>
                  </a:extLst>
                </a:gridCol>
              </a:tblGrid>
              <a:tr h="48138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2- </a:t>
                      </a:r>
                      <a:r>
                        <a:rPr lang="fr-FR" dirty="0" err="1"/>
                        <a:t>Various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funding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operators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9760191"/>
                  </a:ext>
                </a:extLst>
              </a:tr>
              <a:tr h="68246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570534"/>
                  </a:ext>
                </a:extLst>
              </a:tr>
              <a:tr h="1123490">
                <a:tc>
                  <a:txBody>
                    <a:bodyPr/>
                    <a:lstStyle/>
                    <a:p>
                      <a:r>
                        <a:rPr lang="fr-FR" sz="16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600" dirty="0"/>
                        <a:t>Propose and operate calls for </a:t>
                      </a:r>
                      <a:r>
                        <a:rPr lang="fr-FR" sz="1600" dirty="0" err="1"/>
                        <a:t>proposals</a:t>
                      </a:r>
                      <a:r>
                        <a:rPr lang="fr-FR" sz="1600" dirty="0"/>
                        <a:t> within the framework of these programs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489903"/>
                  </a:ext>
                </a:extLst>
              </a:tr>
            </a:tbl>
          </a:graphicData>
        </a:graphic>
      </p:graphicFrame>
      <p:pic>
        <p:nvPicPr>
          <p:cNvPr id="76" name="Image 75">
            <a:extLst>
              <a:ext uri="{FF2B5EF4-FFF2-40B4-BE49-F238E27FC236}">
                <a16:creationId xmlns:a16="http://schemas.microsoft.com/office/drawing/2014/main" id="{F90B704B-A225-E4EA-B4E1-12007464A6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10682"/>
          <a:stretch/>
        </p:blipFill>
        <p:spPr>
          <a:xfrm>
            <a:off x="2132230" y="5030202"/>
            <a:ext cx="1127642" cy="391329"/>
          </a:xfrm>
          <a:prstGeom prst="rect">
            <a:avLst/>
          </a:prstGeom>
        </p:spPr>
      </p:pic>
      <p:pic>
        <p:nvPicPr>
          <p:cNvPr id="77" name="Picture 4" descr="Résultat de recherche d'images pour &quot;ANR&quot;">
            <a:extLst>
              <a:ext uri="{FF2B5EF4-FFF2-40B4-BE49-F238E27FC236}">
                <a16:creationId xmlns:a16="http://schemas.microsoft.com/office/drawing/2014/main" id="{3AC12FEA-691F-2CE3-3671-835DFD67F9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672" b="-31025"/>
          <a:stretch/>
        </p:blipFill>
        <p:spPr bwMode="auto">
          <a:xfrm>
            <a:off x="1182404" y="5042899"/>
            <a:ext cx="609669" cy="36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Accueil">
            <a:extLst>
              <a:ext uri="{FF2B5EF4-FFF2-40B4-BE49-F238E27FC236}">
                <a16:creationId xmlns:a16="http://schemas.microsoft.com/office/drawing/2014/main" id="{C145912D-5F21-F4FC-688A-F2B3872C84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81" b="-12991"/>
          <a:stretch/>
        </p:blipFill>
        <p:spPr bwMode="auto">
          <a:xfrm>
            <a:off x="4426571" y="4999586"/>
            <a:ext cx="365934" cy="45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8">
            <a:extLst>
              <a:ext uri="{FF2B5EF4-FFF2-40B4-BE49-F238E27FC236}">
                <a16:creationId xmlns:a16="http://schemas.microsoft.com/office/drawing/2014/main" id="{20520029-8558-20C2-CD38-3BA4D2CA35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83" b="-12991"/>
          <a:stretch/>
        </p:blipFill>
        <p:spPr bwMode="auto">
          <a:xfrm>
            <a:off x="5132662" y="4999586"/>
            <a:ext cx="674465" cy="45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Bienvenue sur le nouveau site de Régions de France! - Régions de France">
            <a:extLst>
              <a:ext uri="{FF2B5EF4-FFF2-40B4-BE49-F238E27FC236}">
                <a16:creationId xmlns:a16="http://schemas.microsoft.com/office/drawing/2014/main" id="{49A0509A-6C48-A8DB-4C98-578FF0B5DD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8" b="16520"/>
          <a:stretch/>
        </p:blipFill>
        <p:spPr bwMode="auto">
          <a:xfrm>
            <a:off x="6147284" y="5097899"/>
            <a:ext cx="759947" cy="25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8" descr="ADEME - data.gouv.fr">
            <a:extLst>
              <a:ext uri="{FF2B5EF4-FFF2-40B4-BE49-F238E27FC236}">
                <a16:creationId xmlns:a16="http://schemas.microsoft.com/office/drawing/2014/main" id="{AE7D2F0E-7665-8656-3CDB-3E8AD7B26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29" y="4947933"/>
            <a:ext cx="486385" cy="55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European Research Executive Agency (@REA_research) / Twitter">
            <a:extLst>
              <a:ext uri="{FF2B5EF4-FFF2-40B4-BE49-F238E27FC236}">
                <a16:creationId xmlns:a16="http://schemas.microsoft.com/office/drawing/2014/main" id="{9DC411FF-6BC1-A839-174D-7A4723D507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9"/>
          <a:stretch/>
        </p:blipFill>
        <p:spPr bwMode="auto">
          <a:xfrm>
            <a:off x="7247388" y="4999586"/>
            <a:ext cx="513158" cy="45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CINEA - European Commission Executive Agency - YouTube">
            <a:extLst>
              <a:ext uri="{FF2B5EF4-FFF2-40B4-BE49-F238E27FC236}">
                <a16:creationId xmlns:a16="http://schemas.microsoft.com/office/drawing/2014/main" id="{28152913-F6D5-64DF-5EE5-3D5D43865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190" y="4970722"/>
            <a:ext cx="510288" cy="51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" descr="EU Innovation Council and SMEs Executive Agency - YouTube">
            <a:extLst>
              <a:ext uri="{FF2B5EF4-FFF2-40B4-BE49-F238E27FC236}">
                <a16:creationId xmlns:a16="http://schemas.microsoft.com/office/drawing/2014/main" id="{421DC1E1-323A-B3DD-5CBC-CEDC4DA331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18"/>
          <a:stretch/>
        </p:blipFill>
        <p:spPr bwMode="auto">
          <a:xfrm>
            <a:off x="8100703" y="4999954"/>
            <a:ext cx="527330" cy="45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0" descr="European Investment Bank | socialprotection.org">
            <a:extLst>
              <a:ext uri="{FF2B5EF4-FFF2-40B4-BE49-F238E27FC236}">
                <a16:creationId xmlns:a16="http://schemas.microsoft.com/office/drawing/2014/main" id="{7F82CABE-E673-37DA-ADD5-5200C6BF1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93"/>
          <a:stretch/>
        </p:blipFill>
        <p:spPr bwMode="auto">
          <a:xfrm>
            <a:off x="9818635" y="4902411"/>
            <a:ext cx="1335379" cy="64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865FBF2-426B-8C51-CB44-CD49DD17C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889" y="1882441"/>
            <a:ext cx="1127642" cy="6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9A464121-7EF7-A131-6D17-74E41EFB6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514" y="1776413"/>
            <a:ext cx="1039217" cy="72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ecrétariat général pour l'investissement (SGPI) - Coboteam Auvergne  Rhône-Alpes - Cluster Régional Robotique et Cobotique">
            <a:extLst>
              <a:ext uri="{FF2B5EF4-FFF2-40B4-BE49-F238E27FC236}">
                <a16:creationId xmlns:a16="http://schemas.microsoft.com/office/drawing/2014/main" id="{C2AADE24-7873-C821-7438-A8EC582492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" t="4404" r="4343" b="2516"/>
          <a:stretch/>
        </p:blipFill>
        <p:spPr bwMode="auto">
          <a:xfrm>
            <a:off x="4625580" y="1770608"/>
            <a:ext cx="586084" cy="78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Une seule et même famille">
            <a:extLst>
              <a:ext uri="{FF2B5EF4-FFF2-40B4-BE49-F238E27FC236}">
                <a16:creationId xmlns:a16="http://schemas.microsoft.com/office/drawing/2014/main" id="{E298BEAB-9936-6DA2-5E4B-04F53BEBC0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9" t="28574" r="34985" b="29300"/>
          <a:stretch/>
        </p:blipFill>
        <p:spPr bwMode="auto">
          <a:xfrm>
            <a:off x="9902137" y="1802577"/>
            <a:ext cx="868326" cy="66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ZoneTexte 108">
            <a:extLst>
              <a:ext uri="{FF2B5EF4-FFF2-40B4-BE49-F238E27FC236}">
                <a16:creationId xmlns:a16="http://schemas.microsoft.com/office/drawing/2014/main" id="{A465714A-E93E-CCEA-C275-22D81871B9F3}"/>
              </a:ext>
            </a:extLst>
          </p:cNvPr>
          <p:cNvSpPr txBox="1"/>
          <p:nvPr/>
        </p:nvSpPr>
        <p:spPr>
          <a:xfrm>
            <a:off x="934870" y="3269862"/>
            <a:ext cx="14372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/>
              <a:t>France 2030</a:t>
            </a:r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3D19E859-6425-23D0-5EBC-DC0C0F46C530}"/>
              </a:ext>
            </a:extLst>
          </p:cNvPr>
          <p:cNvSpPr txBox="1"/>
          <p:nvPr/>
        </p:nvSpPr>
        <p:spPr>
          <a:xfrm>
            <a:off x="6000491" y="3116031"/>
            <a:ext cx="17737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Regional council appropriations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DEBCC5F2-7F58-A951-069D-4751A822DB33}"/>
              </a:ext>
            </a:extLst>
          </p:cNvPr>
          <p:cNvSpPr txBox="1"/>
          <p:nvPr/>
        </p:nvSpPr>
        <p:spPr>
          <a:xfrm>
            <a:off x="8527443" y="3279146"/>
            <a:ext cx="16310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Horizon Europe</a:t>
            </a:r>
          </a:p>
        </p:txBody>
      </p:sp>
      <p:pic>
        <p:nvPicPr>
          <p:cNvPr id="112" name="Picture 6" descr="Présentation du programme Horizon Europe | Horizon-europe.gouv.fr">
            <a:extLst>
              <a:ext uri="{FF2B5EF4-FFF2-40B4-BE49-F238E27FC236}">
                <a16:creationId xmlns:a16="http://schemas.microsoft.com/office/drawing/2014/main" id="{68D15F17-1BD8-F23D-6D19-B7E8A1AF4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1" t="9393" r="14528" b="6491"/>
          <a:stretch/>
        </p:blipFill>
        <p:spPr bwMode="auto">
          <a:xfrm>
            <a:off x="10005650" y="3142700"/>
            <a:ext cx="874528" cy="5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ZoneTexte 112">
            <a:extLst>
              <a:ext uri="{FF2B5EF4-FFF2-40B4-BE49-F238E27FC236}">
                <a16:creationId xmlns:a16="http://schemas.microsoft.com/office/drawing/2014/main" id="{BF7D4D81-E94E-6D0B-7D8F-026DF5F29366}"/>
              </a:ext>
            </a:extLst>
          </p:cNvPr>
          <p:cNvSpPr txBox="1"/>
          <p:nvPr/>
        </p:nvSpPr>
        <p:spPr>
          <a:xfrm>
            <a:off x="6237215" y="1939053"/>
            <a:ext cx="11276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solidFill>
                  <a:schemeClr val="accent1">
                    <a:lumMod val="50000"/>
                  </a:schemeClr>
                </a:solidFill>
              </a:rPr>
              <a:t>Regional Councils</a:t>
            </a:r>
          </a:p>
        </p:txBody>
      </p:sp>
      <p:sp>
        <p:nvSpPr>
          <p:cNvPr id="118" name="Triangle isocèle 117">
            <a:extLst>
              <a:ext uri="{FF2B5EF4-FFF2-40B4-BE49-F238E27FC236}">
                <a16:creationId xmlns:a16="http://schemas.microsoft.com/office/drawing/2014/main" id="{7040F2AB-E737-E0E8-1869-3440DBA21FB0}"/>
              </a:ext>
            </a:extLst>
          </p:cNvPr>
          <p:cNvSpPr/>
          <p:nvPr/>
        </p:nvSpPr>
        <p:spPr>
          <a:xfrm rot="10800000">
            <a:off x="3107968" y="3903381"/>
            <a:ext cx="5694174" cy="386706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Rectangle : avec coin rogné 118">
            <a:extLst>
              <a:ext uri="{FF2B5EF4-FFF2-40B4-BE49-F238E27FC236}">
                <a16:creationId xmlns:a16="http://schemas.microsoft.com/office/drawing/2014/main" id="{7674DD07-CDA0-64B7-ECC8-85FB0E9BDF72}"/>
              </a:ext>
            </a:extLst>
          </p:cNvPr>
          <p:cNvSpPr/>
          <p:nvPr/>
        </p:nvSpPr>
        <p:spPr>
          <a:xfrm>
            <a:off x="957162" y="5981527"/>
            <a:ext cx="724034" cy="602349"/>
          </a:xfrm>
          <a:prstGeom prst="snip1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 dirty="0" err="1">
                <a:solidFill>
                  <a:schemeClr val="accent1">
                    <a:lumMod val="50000"/>
                  </a:schemeClr>
                </a:solidFill>
              </a:rPr>
              <a:t>i-lab</a:t>
            </a:r>
            <a:endParaRPr lang="fr-FR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0" name="Rectangle : avec coin rogné 119">
            <a:extLst>
              <a:ext uri="{FF2B5EF4-FFF2-40B4-BE49-F238E27FC236}">
                <a16:creationId xmlns:a16="http://schemas.microsoft.com/office/drawing/2014/main" id="{820BEAC7-4341-911E-376A-A1878CCC7D9C}"/>
              </a:ext>
            </a:extLst>
          </p:cNvPr>
          <p:cNvSpPr/>
          <p:nvPr/>
        </p:nvSpPr>
        <p:spPr>
          <a:xfrm>
            <a:off x="1882433" y="5981527"/>
            <a:ext cx="724034" cy="602349"/>
          </a:xfrm>
          <a:prstGeom prst="snip1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 dirty="0" err="1">
                <a:solidFill>
                  <a:schemeClr val="accent1">
                    <a:lumMod val="50000"/>
                  </a:schemeClr>
                </a:solidFill>
              </a:rPr>
              <a:t>i-nov</a:t>
            </a:r>
            <a:endParaRPr lang="fr-FR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1" name="Rectangle : avec coin rogné 120">
            <a:extLst>
              <a:ext uri="{FF2B5EF4-FFF2-40B4-BE49-F238E27FC236}">
                <a16:creationId xmlns:a16="http://schemas.microsoft.com/office/drawing/2014/main" id="{A463C4F7-1202-D38F-31CC-AD8AF5ABB7C6}"/>
              </a:ext>
            </a:extLst>
          </p:cNvPr>
          <p:cNvSpPr/>
          <p:nvPr/>
        </p:nvSpPr>
        <p:spPr>
          <a:xfrm>
            <a:off x="2807704" y="5981527"/>
            <a:ext cx="724034" cy="602349"/>
          </a:xfrm>
          <a:prstGeom prst="snip1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i="1" dirty="0">
                <a:solidFill>
                  <a:schemeClr val="accent1">
                    <a:lumMod val="50000"/>
                  </a:schemeClr>
                </a:solidFill>
              </a:rPr>
              <a:t>i-</a:t>
            </a:r>
            <a:r>
              <a:rPr lang="fr-FR" sz="1100" i="1" dirty="0" err="1">
                <a:solidFill>
                  <a:schemeClr val="accent1">
                    <a:lumMod val="50000"/>
                  </a:schemeClr>
                </a:solidFill>
              </a:rPr>
              <a:t>Demo</a:t>
            </a:r>
            <a:endParaRPr lang="fr-FR" sz="11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2" name="Rectangle : avec coin rogné 121">
            <a:extLst>
              <a:ext uri="{FF2B5EF4-FFF2-40B4-BE49-F238E27FC236}">
                <a16:creationId xmlns:a16="http://schemas.microsoft.com/office/drawing/2014/main" id="{6E0C8646-F507-469E-8B84-03B30E9C5210}"/>
              </a:ext>
            </a:extLst>
          </p:cNvPr>
          <p:cNvSpPr/>
          <p:nvPr/>
        </p:nvSpPr>
        <p:spPr>
          <a:xfrm>
            <a:off x="3732975" y="5981527"/>
            <a:ext cx="724034" cy="602349"/>
          </a:xfrm>
          <a:prstGeom prst="snip1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ADI</a:t>
            </a:r>
          </a:p>
        </p:txBody>
      </p:sp>
      <p:sp>
        <p:nvSpPr>
          <p:cNvPr id="123" name="Rectangle : avec coin rogné 122">
            <a:extLst>
              <a:ext uri="{FF2B5EF4-FFF2-40B4-BE49-F238E27FC236}">
                <a16:creationId xmlns:a16="http://schemas.microsoft.com/office/drawing/2014/main" id="{6978318F-A8BD-BEEC-7C2F-FCC29C5D702B}"/>
              </a:ext>
            </a:extLst>
          </p:cNvPr>
          <p:cNvSpPr/>
          <p:nvPr/>
        </p:nvSpPr>
        <p:spPr>
          <a:xfrm>
            <a:off x="4658246" y="5981527"/>
            <a:ext cx="724034" cy="602349"/>
          </a:xfrm>
          <a:prstGeom prst="snip1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Loans </a:t>
            </a:r>
          </a:p>
        </p:txBody>
      </p:sp>
      <p:sp>
        <p:nvSpPr>
          <p:cNvPr id="125" name="Rectangle : avec coin rogné 124">
            <a:extLst>
              <a:ext uri="{FF2B5EF4-FFF2-40B4-BE49-F238E27FC236}">
                <a16:creationId xmlns:a16="http://schemas.microsoft.com/office/drawing/2014/main" id="{71E7648E-A768-7C91-AE48-7FCC13DDD829}"/>
              </a:ext>
            </a:extLst>
          </p:cNvPr>
          <p:cNvSpPr/>
          <p:nvPr/>
        </p:nvSpPr>
        <p:spPr>
          <a:xfrm>
            <a:off x="6508788" y="5981527"/>
            <a:ext cx="724034" cy="602349"/>
          </a:xfrm>
          <a:prstGeom prst="snip1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FEDER</a:t>
            </a:r>
          </a:p>
        </p:txBody>
      </p:sp>
      <p:sp>
        <p:nvSpPr>
          <p:cNvPr id="126" name="Rectangle : avec coin rogné 125">
            <a:extLst>
              <a:ext uri="{FF2B5EF4-FFF2-40B4-BE49-F238E27FC236}">
                <a16:creationId xmlns:a16="http://schemas.microsoft.com/office/drawing/2014/main" id="{7911B4C4-41AA-46C8-5BEB-7648E4146DE7}"/>
              </a:ext>
            </a:extLst>
          </p:cNvPr>
          <p:cNvSpPr/>
          <p:nvPr/>
        </p:nvSpPr>
        <p:spPr>
          <a:xfrm>
            <a:off x="7434059" y="5981527"/>
            <a:ext cx="724034" cy="602349"/>
          </a:xfrm>
          <a:prstGeom prst="snip1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i="1" dirty="0">
                <a:solidFill>
                  <a:schemeClr val="accent1">
                    <a:lumMod val="50000"/>
                  </a:schemeClr>
                </a:solidFill>
              </a:rPr>
              <a:t>FEADER</a:t>
            </a:r>
          </a:p>
        </p:txBody>
      </p:sp>
      <p:sp>
        <p:nvSpPr>
          <p:cNvPr id="127" name="Rectangle : avec coin rogné 126">
            <a:extLst>
              <a:ext uri="{FF2B5EF4-FFF2-40B4-BE49-F238E27FC236}">
                <a16:creationId xmlns:a16="http://schemas.microsoft.com/office/drawing/2014/main" id="{C78B0A98-34A7-01BF-A9B5-DA5660C4D233}"/>
              </a:ext>
            </a:extLst>
          </p:cNvPr>
          <p:cNvSpPr/>
          <p:nvPr/>
        </p:nvSpPr>
        <p:spPr>
          <a:xfrm>
            <a:off x="8359330" y="5981527"/>
            <a:ext cx="724034" cy="602349"/>
          </a:xfrm>
          <a:prstGeom prst="snip1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i="1" dirty="0">
                <a:solidFill>
                  <a:schemeClr val="accent1">
                    <a:lumMod val="50000"/>
                  </a:schemeClr>
                </a:solidFill>
              </a:rPr>
              <a:t>AAP Horizon Eu</a:t>
            </a:r>
          </a:p>
        </p:txBody>
      </p:sp>
      <p:sp>
        <p:nvSpPr>
          <p:cNvPr id="2048" name="Rectangle : avec coin rogné 2047">
            <a:extLst>
              <a:ext uri="{FF2B5EF4-FFF2-40B4-BE49-F238E27FC236}">
                <a16:creationId xmlns:a16="http://schemas.microsoft.com/office/drawing/2014/main" id="{AD980C43-0495-9399-FB03-9190D9CE3D0F}"/>
              </a:ext>
            </a:extLst>
          </p:cNvPr>
          <p:cNvSpPr/>
          <p:nvPr/>
        </p:nvSpPr>
        <p:spPr>
          <a:xfrm>
            <a:off x="9284601" y="5981527"/>
            <a:ext cx="724034" cy="602349"/>
          </a:xfrm>
          <a:prstGeom prst="snip1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EIC</a:t>
            </a:r>
          </a:p>
        </p:txBody>
      </p:sp>
      <p:sp>
        <p:nvSpPr>
          <p:cNvPr id="2049" name="Rectangle : avec coin rogné 2048">
            <a:extLst>
              <a:ext uri="{FF2B5EF4-FFF2-40B4-BE49-F238E27FC236}">
                <a16:creationId xmlns:a16="http://schemas.microsoft.com/office/drawing/2014/main" id="{E6BA06BB-9276-366D-536C-61D4BE2E950B}"/>
              </a:ext>
            </a:extLst>
          </p:cNvPr>
          <p:cNvSpPr/>
          <p:nvPr/>
        </p:nvSpPr>
        <p:spPr>
          <a:xfrm>
            <a:off x="10209868" y="5981527"/>
            <a:ext cx="724034" cy="602349"/>
          </a:xfrm>
          <a:prstGeom prst="snip1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LIFE</a:t>
            </a:r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E4C90E39-E6F0-9CF3-87EB-AAD0C9B68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606" y="3155881"/>
            <a:ext cx="489028" cy="48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B6CCA70B-D0C9-F32D-4F0B-528E66FEE63C}"/>
              </a:ext>
            </a:extLst>
          </p:cNvPr>
          <p:cNvSpPr/>
          <p:nvPr/>
        </p:nvSpPr>
        <p:spPr>
          <a:xfrm>
            <a:off x="3107968" y="3172309"/>
            <a:ext cx="2340000" cy="4890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7" name="Picture 2" descr="Le Programme d'investissements d'avenir | Gouvernement.fr">
            <a:extLst>
              <a:ext uri="{FF2B5EF4-FFF2-40B4-BE49-F238E27FC236}">
                <a16:creationId xmlns:a16="http://schemas.microsoft.com/office/drawing/2014/main" id="{C255CED9-84BF-9950-AD11-91898D594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63" y="3209923"/>
            <a:ext cx="413800" cy="41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ZoneTexte 103">
            <a:extLst>
              <a:ext uri="{FF2B5EF4-FFF2-40B4-BE49-F238E27FC236}">
                <a16:creationId xmlns:a16="http://schemas.microsoft.com/office/drawing/2014/main" id="{2D4A4088-1A9C-8AB1-A221-39D6B046449E}"/>
              </a:ext>
            </a:extLst>
          </p:cNvPr>
          <p:cNvSpPr txBox="1"/>
          <p:nvPr/>
        </p:nvSpPr>
        <p:spPr>
          <a:xfrm>
            <a:off x="3019093" y="3207220"/>
            <a:ext cx="22626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i="1" dirty="0"/>
              <a:t>of which </a:t>
            </a:r>
            <a:r>
              <a:rPr lang="fr-FR" sz="1200" b="1" i="1" dirty="0"/>
              <a:t>PIA 4 </a:t>
            </a:r>
            <a:r>
              <a:rPr lang="fr-FR" sz="1200" i="1" dirty="0"/>
              <a:t>- Programme Investissement Avenir</a:t>
            </a:r>
          </a:p>
        </p:txBody>
      </p:sp>
      <p:pic>
        <p:nvPicPr>
          <p:cNvPr id="9" name="Image 8" descr="Une image contenant texte, Police, graphisme, Graphique&#10;&#10;Description générée automatiquement">
            <a:extLst>
              <a:ext uri="{FF2B5EF4-FFF2-40B4-BE49-F238E27FC236}">
                <a16:creationId xmlns:a16="http://schemas.microsoft.com/office/drawing/2014/main" id="{7234B1C1-83FA-BE20-949F-377B6439F82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21333" y="1770608"/>
            <a:ext cx="1164131" cy="75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12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E362D9-B5D8-4953-B5D0-2251C7051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1277" y="1968954"/>
            <a:ext cx="4635329" cy="3659292"/>
          </a:xfrm>
        </p:spPr>
        <p:txBody>
          <a:bodyPr/>
          <a:lstStyle/>
          <a:p>
            <a:r>
              <a:rPr lang="en-US" b="1" dirty="0"/>
              <a:t>Horizon Europe </a:t>
            </a:r>
            <a:r>
              <a:rPr lang="en-US" dirty="0"/>
              <a:t>program for R&amp;I</a:t>
            </a:r>
          </a:p>
          <a:p>
            <a:pPr lvl="1"/>
            <a:r>
              <a:rPr lang="en-US" dirty="0"/>
              <a:t>Calls for proposals for European collaborative projects within the framework of Pillar 2 thematic clusters</a:t>
            </a:r>
          </a:p>
          <a:p>
            <a:pPr lvl="1"/>
            <a:r>
              <a:rPr lang="en-US" b="1" dirty="0"/>
              <a:t>EIC Pathfinder, Transition and Accelerator calls to develop and deploy </a:t>
            </a:r>
            <a:r>
              <a:rPr lang="en-US" b="1" dirty="0" err="1"/>
              <a:t>breaktrhough</a:t>
            </a:r>
            <a:r>
              <a:rPr lang="en-US" b="1" dirty="0"/>
              <a:t> innovation to the market</a:t>
            </a:r>
          </a:p>
          <a:p>
            <a:r>
              <a:rPr lang="en-US" b="1" dirty="0" err="1"/>
              <a:t>Eurostars</a:t>
            </a:r>
            <a:r>
              <a:rPr lang="en-US" b="1" dirty="0"/>
              <a:t> </a:t>
            </a:r>
            <a:r>
              <a:rPr lang="en-US" dirty="0"/>
              <a:t>for European SMEs collaborations</a:t>
            </a:r>
          </a:p>
          <a:p>
            <a:r>
              <a:rPr lang="en-US" b="1" dirty="0"/>
              <a:t>Innovation Fund </a:t>
            </a:r>
            <a:r>
              <a:rPr lang="en-US" dirty="0"/>
              <a:t>to support industrial decarbonization investments projects</a:t>
            </a:r>
          </a:p>
          <a:p>
            <a:r>
              <a:rPr lang="en-US" b="1" dirty="0"/>
              <a:t>LIFE </a:t>
            </a:r>
            <a:r>
              <a:rPr lang="en-US" dirty="0"/>
              <a:t>environment and climate </a:t>
            </a:r>
            <a:r>
              <a:rPr lang="en-US" b="1" dirty="0"/>
              <a:t>program</a:t>
            </a:r>
          </a:p>
          <a:p>
            <a:r>
              <a:rPr lang="en-US" b="1" dirty="0"/>
              <a:t>European Interconnection Facility </a:t>
            </a:r>
            <a:r>
              <a:rPr lang="en-US" dirty="0"/>
              <a:t>(CEF)</a:t>
            </a:r>
          </a:p>
          <a:p>
            <a:r>
              <a:rPr lang="en-US" b="1" dirty="0"/>
              <a:t>European Investment Bank </a:t>
            </a:r>
            <a:r>
              <a:rPr lang="en-US" dirty="0"/>
              <a:t>(EIB)</a:t>
            </a:r>
          </a:p>
          <a:p>
            <a:pPr lvl="1"/>
            <a:endParaRPr lang="en-US" i="1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59CCEC-EE32-4593-9F52-755746BE1F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16482" y="900000"/>
            <a:ext cx="4865917" cy="504222"/>
          </a:xfrm>
          <a:solidFill>
            <a:schemeClr val="accent2"/>
          </a:solidFill>
        </p:spPr>
        <p:txBody>
          <a:bodyPr anchor="ctr"/>
          <a:lstStyle/>
          <a:p>
            <a:pPr algn="ctr"/>
            <a:r>
              <a:rPr lang="fr-FR" dirty="0"/>
              <a:t>Information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4A5FDEB-661B-4BB1-9801-C53CD164A7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15394" y="1794486"/>
            <a:ext cx="4774477" cy="3659292"/>
          </a:xfrm>
        </p:spPr>
        <p:txBody>
          <a:bodyPr anchor="ctr"/>
          <a:lstStyle/>
          <a:p>
            <a:pPr marL="0" indent="0" algn="ctr">
              <a:spcAft>
                <a:spcPts val="1200"/>
              </a:spcAft>
              <a:buNone/>
            </a:pPr>
            <a:r>
              <a:rPr lang="fr-FR" sz="1800" b="1" u="sng" dirty="0">
                <a:solidFill>
                  <a:schemeClr val="bg1"/>
                </a:solidFill>
              </a:rPr>
              <a:t>Horizon Europe program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fr-FR" sz="1800" b="1" dirty="0">
                <a:solidFill>
                  <a:schemeClr val="bg1"/>
                </a:solidFill>
              </a:rPr>
              <a:t>EUR 95.5 billion </a:t>
            </a:r>
            <a:r>
              <a:rPr lang="fr-FR" sz="1800" dirty="0">
                <a:solidFill>
                  <a:schemeClr val="bg1"/>
                </a:solidFill>
              </a:rPr>
              <a:t>for the 2021 – 2027 </a:t>
            </a:r>
            <a:r>
              <a:rPr lang="fr-FR" sz="1800" dirty="0" err="1">
                <a:solidFill>
                  <a:schemeClr val="bg1"/>
                </a:solidFill>
              </a:rPr>
              <a:t>period</a:t>
            </a:r>
            <a:endParaRPr lang="fr-FR" sz="1800" dirty="0">
              <a:solidFill>
                <a:schemeClr val="bg1"/>
              </a:solidFill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fr-FR" sz="1800" dirty="0">
                <a:solidFill>
                  <a:schemeClr val="bg1"/>
                </a:solidFill>
              </a:rPr>
              <a:t>New calls for projects open regularly each year and defined in the Work Programs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fr-FR" sz="2000" b="1" dirty="0">
                <a:solidFill>
                  <a:schemeClr val="bg1"/>
                </a:solidFill>
              </a:rPr>
              <a:t>2025-2026 Work Programs to </a:t>
            </a:r>
            <a:r>
              <a:rPr lang="fr-FR" sz="2000" b="1" dirty="0" err="1">
                <a:solidFill>
                  <a:schemeClr val="bg1"/>
                </a:solidFill>
              </a:rPr>
              <a:t>be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  <a:r>
              <a:rPr lang="fr-FR" sz="2000" b="1" dirty="0" err="1">
                <a:solidFill>
                  <a:schemeClr val="bg1"/>
                </a:solidFill>
              </a:rPr>
              <a:t>published</a:t>
            </a:r>
            <a:r>
              <a:rPr lang="fr-FR" sz="2000" b="1" dirty="0">
                <a:solidFill>
                  <a:schemeClr val="bg1"/>
                </a:solidFill>
              </a:rPr>
              <a:t> by the end of the </a:t>
            </a:r>
            <a:r>
              <a:rPr lang="fr-FR" sz="2000" b="1" dirty="0" err="1">
                <a:solidFill>
                  <a:schemeClr val="bg1"/>
                </a:solidFill>
              </a:rPr>
              <a:t>year</a:t>
            </a:r>
            <a:r>
              <a:rPr lang="fr-FR" sz="2000" b="1" dirty="0">
                <a:solidFill>
                  <a:schemeClr val="bg1"/>
                </a:solidFill>
              </a:rPr>
              <a:t> to </a:t>
            </a:r>
            <a:r>
              <a:rPr lang="fr-FR" sz="2000" b="1" dirty="0" err="1">
                <a:solidFill>
                  <a:schemeClr val="bg1"/>
                </a:solidFill>
              </a:rPr>
              <a:t>define</a:t>
            </a:r>
            <a:r>
              <a:rPr lang="fr-FR" sz="2000" b="1" dirty="0">
                <a:solidFill>
                  <a:schemeClr val="bg1"/>
                </a:solidFill>
              </a:rPr>
              <a:t> the </a:t>
            </a:r>
            <a:r>
              <a:rPr lang="fr-FR" sz="2000" b="1" dirty="0" err="1">
                <a:solidFill>
                  <a:schemeClr val="bg1"/>
                </a:solidFill>
              </a:rPr>
              <a:t>stratgic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  <a:r>
              <a:rPr lang="fr-FR" sz="2000" b="1" dirty="0" err="1">
                <a:solidFill>
                  <a:schemeClr val="bg1"/>
                </a:solidFill>
              </a:rPr>
              <a:t>priorities</a:t>
            </a:r>
            <a:r>
              <a:rPr lang="fr-FR" sz="2000" b="1" dirty="0">
                <a:solidFill>
                  <a:schemeClr val="bg1"/>
                </a:solidFill>
              </a:rPr>
              <a:t> and the calls for </a:t>
            </a:r>
            <a:r>
              <a:rPr lang="fr-FR" sz="2000" b="1" dirty="0" err="1">
                <a:solidFill>
                  <a:schemeClr val="bg1"/>
                </a:solidFill>
              </a:rPr>
              <a:t>proposals</a:t>
            </a:r>
            <a:r>
              <a:rPr lang="fr-FR" sz="2000" b="1" dirty="0">
                <a:solidFill>
                  <a:schemeClr val="bg1"/>
                </a:solidFill>
              </a:rPr>
              <a:t> deadlines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74DB96-3791-4F4D-BEEF-6C1B80D7B66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2BBE56F-5A3C-431D-ACBA-7F0D6B6C5134}" type="slidenum">
              <a:rPr lang="fr-FR" smtClean="0"/>
              <a:t>18</a:t>
            </a:fld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43BEBF69-8345-47BE-9473-78739EA0CD30}"/>
              </a:ext>
            </a:extLst>
          </p:cNvPr>
          <p:cNvSpPr txBox="1">
            <a:spLocks/>
          </p:cNvSpPr>
          <p:nvPr/>
        </p:nvSpPr>
        <p:spPr>
          <a:xfrm>
            <a:off x="433329" y="0"/>
            <a:ext cx="9096374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r>
              <a:rPr lang="fr-FR" dirty="0"/>
              <a:t>Focus on </a:t>
            </a: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funding</a:t>
            </a:r>
            <a:endParaRPr lang="fr-F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1786CA-5638-1978-E831-21E535526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78" y="1054144"/>
            <a:ext cx="2147918" cy="83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43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4A32D0B-94FD-338C-F093-9AB9EC53E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429" y="2912795"/>
            <a:ext cx="3765733" cy="1022473"/>
          </a:xfrm>
        </p:spPr>
        <p:txBody>
          <a:bodyPr/>
          <a:lstStyle/>
          <a:p>
            <a:r>
              <a:rPr lang="fr-FR" sz="4400" dirty="0"/>
              <a:t>THANK YOU!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72DCCD1-D0DB-2424-B09E-A47589AD9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64462" y="2194395"/>
            <a:ext cx="4145295" cy="69600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Dominique Carlac'h</a:t>
            </a:r>
          </a:p>
          <a:p>
            <a:pPr>
              <a:spcBef>
                <a:spcPts val="600"/>
              </a:spcBef>
            </a:pPr>
            <a:r>
              <a:rPr lang="fr-FR" sz="1800" b="1" dirty="0">
                <a:solidFill>
                  <a:schemeClr val="accent3"/>
                </a:solidFill>
              </a:rPr>
              <a:t>President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609B6332-E85A-53CD-5ED1-85A965AEE230}"/>
              </a:ext>
            </a:extLst>
          </p:cNvPr>
          <p:cNvSpPr txBox="1">
            <a:spLocks/>
          </p:cNvSpPr>
          <p:nvPr/>
        </p:nvSpPr>
        <p:spPr>
          <a:xfrm>
            <a:off x="2764462" y="3876105"/>
            <a:ext cx="3765733" cy="1272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fr-FR" sz="1800" b="1" dirty="0"/>
              <a:t>Vincent Martin</a:t>
            </a:r>
          </a:p>
          <a:p>
            <a:pPr>
              <a:spcBef>
                <a:spcPts val="600"/>
              </a:spcBef>
            </a:pPr>
            <a:r>
              <a:rPr lang="fr-FR" sz="1800" b="1" dirty="0">
                <a:solidFill>
                  <a:schemeClr val="accent3"/>
                </a:solidFill>
              </a:rPr>
              <a:t>Partner</a:t>
            </a:r>
          </a:p>
          <a:p>
            <a:pPr>
              <a:spcBef>
                <a:spcPts val="600"/>
              </a:spcBef>
            </a:pPr>
            <a:r>
              <a:rPr lang="fr-FR" sz="1800" dirty="0">
                <a:hlinkClick r:id="rId5"/>
              </a:rPr>
              <a:t>vmartin@DetConsultants.com</a:t>
            </a:r>
            <a:endParaRPr lang="fr-FR" sz="1800" dirty="0"/>
          </a:p>
          <a:p>
            <a:pPr>
              <a:spcBef>
                <a:spcPts val="600"/>
              </a:spcBef>
            </a:pPr>
            <a:r>
              <a:rPr lang="fr-FR" sz="1800" dirty="0"/>
              <a:t>06 08 08 27 94</a:t>
            </a:r>
          </a:p>
        </p:txBody>
      </p:sp>
      <p:sp>
        <p:nvSpPr>
          <p:cNvPr id="8" name="Espace réservé du numéro de diapositive 1">
            <a:extLst>
              <a:ext uri="{FF2B5EF4-FFF2-40B4-BE49-F238E27FC236}">
                <a16:creationId xmlns:a16="http://schemas.microsoft.com/office/drawing/2014/main" id="{AA24E338-03E1-48EA-B232-613BE7ABD8D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89872" y="6320315"/>
            <a:ext cx="761709" cy="365125"/>
          </a:xfrm>
        </p:spPr>
        <p:txBody>
          <a:bodyPr/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fld id="{52BBE56F-5A3C-431D-ACBA-7F0D6B6C5134}" type="slidenum">
              <a:rPr lang="fr-FR" smtClean="0"/>
              <a:t>19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464E31B-3917-B227-B14E-61833CC68C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7302" y="1688249"/>
            <a:ext cx="1138864" cy="17082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 descr="Une image contenant Visage humain, personne, habits, sourire&#10;&#10;Description générée automatiquement">
            <a:extLst>
              <a:ext uri="{FF2B5EF4-FFF2-40B4-BE49-F238E27FC236}">
                <a16:creationId xmlns:a16="http://schemas.microsoft.com/office/drawing/2014/main" id="{3D083E42-B923-33DC-F9D3-BECCBEBF3B3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246" y="3670405"/>
            <a:ext cx="1121920" cy="16835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551DF2C-9B02-8529-03A6-C5DC2AE006AA}"/>
              </a:ext>
            </a:extLst>
          </p:cNvPr>
          <p:cNvSpPr txBox="1"/>
          <p:nvPr/>
        </p:nvSpPr>
        <p:spPr>
          <a:xfrm>
            <a:off x="4190128" y="79535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fr-FR" b="1" dirty="0" err="1">
                <a:solidFill>
                  <a:schemeClr val="accent2"/>
                </a:solidFill>
              </a:rPr>
              <a:t>Feel</a:t>
            </a:r>
            <a:r>
              <a:rPr lang="fr-FR" b="1" dirty="0">
                <a:solidFill>
                  <a:schemeClr val="accent2"/>
                </a:solidFill>
              </a:rPr>
              <a:t> free to contact us, for </a:t>
            </a:r>
            <a:r>
              <a:rPr lang="fr-FR" b="1" dirty="0" err="1">
                <a:solidFill>
                  <a:schemeClr val="accent2"/>
                </a:solidFill>
              </a:rPr>
              <a:t>any</a:t>
            </a:r>
            <a:r>
              <a:rPr lang="fr-FR" b="1" dirty="0">
                <a:solidFill>
                  <a:schemeClr val="accent2"/>
                </a:solidFill>
              </a:rPr>
              <a:t> question or to launch a </a:t>
            </a:r>
            <a:r>
              <a:rPr lang="fr-FR" b="1" dirty="0" err="1">
                <a:solidFill>
                  <a:schemeClr val="accent2"/>
                </a:solidFill>
              </a:rPr>
              <a:t>diagnosis</a:t>
            </a:r>
            <a:endParaRPr lang="fr-F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46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487D6C1-69A4-4F9C-A4B7-9E4C30D5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Content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4343AF-6740-4933-AE82-BAD8F4E0BF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9248" y="1462028"/>
            <a:ext cx="5118847" cy="4419600"/>
          </a:xfrm>
        </p:spPr>
        <p:txBody>
          <a:bodyPr/>
          <a:lstStyle/>
          <a:p>
            <a:r>
              <a:rPr lang="en-US" dirty="0"/>
              <a:t>D&amp;Consultants in the public funding ecosystem</a:t>
            </a:r>
          </a:p>
          <a:p>
            <a:endParaRPr lang="fr-FR" dirty="0"/>
          </a:p>
          <a:p>
            <a:r>
              <a:rPr lang="en-US" dirty="0"/>
              <a:t>The keys to a successful application file to European and national calls for proposals</a:t>
            </a:r>
          </a:p>
          <a:p>
            <a:endParaRPr lang="fr-FR" dirty="0"/>
          </a:p>
          <a:p>
            <a:r>
              <a:rPr lang="en-US" dirty="0"/>
              <a:t>The direct public funding landscape</a:t>
            </a:r>
          </a:p>
          <a:p>
            <a:endParaRPr lang="fr-FR" dirty="0"/>
          </a:p>
          <a:p>
            <a:r>
              <a:rPr lang="fr-FR" dirty="0"/>
              <a:t>Questions / Answers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2972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7FE2BE-1DB9-4D01-868B-02C097634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D&amp;Consultants in the public </a:t>
            </a:r>
            <a:r>
              <a:rPr lang="fr-FR" dirty="0" err="1"/>
              <a:t>funding</a:t>
            </a:r>
            <a:r>
              <a:rPr lang="fr-FR" dirty="0"/>
              <a:t> ecosystem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4E5282-1BAB-4820-B847-4EBF820164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2BBE56F-5A3C-431D-ACBA-7F0D6B6C5134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133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E5170B-26B8-414E-BA5F-E1DCAD0BA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missions : to impact the future of companies and territories, starting today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C85DF5-D2F8-419E-A8D8-E1786E07D91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2BBE56F-5A3C-431D-ACBA-7F0D6B6C5134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A41A55-13AF-4C91-893E-3242178B9F30}"/>
              </a:ext>
            </a:extLst>
          </p:cNvPr>
          <p:cNvSpPr/>
          <p:nvPr/>
        </p:nvSpPr>
        <p:spPr>
          <a:xfrm>
            <a:off x="972466" y="1903642"/>
            <a:ext cx="1565271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E207E1-8AC5-49C5-B133-3629730A0D75}"/>
              </a:ext>
            </a:extLst>
          </p:cNvPr>
          <p:cNvSpPr/>
          <p:nvPr/>
        </p:nvSpPr>
        <p:spPr>
          <a:xfrm>
            <a:off x="3258466" y="1903642"/>
            <a:ext cx="1565271" cy="1752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8DE0FC-94D6-44FB-8155-AF0BF629093D}"/>
              </a:ext>
            </a:extLst>
          </p:cNvPr>
          <p:cNvSpPr/>
          <p:nvPr/>
        </p:nvSpPr>
        <p:spPr>
          <a:xfrm>
            <a:off x="5544466" y="1903642"/>
            <a:ext cx="1565271" cy="1752600"/>
          </a:xfrm>
          <a:prstGeom prst="rect">
            <a:avLst/>
          </a:prstGeom>
          <a:solidFill>
            <a:srgbClr val="3FA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9F2143-0E55-4B6A-AD82-871F4ED9D256}"/>
              </a:ext>
            </a:extLst>
          </p:cNvPr>
          <p:cNvSpPr/>
          <p:nvPr/>
        </p:nvSpPr>
        <p:spPr>
          <a:xfrm>
            <a:off x="7830466" y="1903642"/>
            <a:ext cx="1565271" cy="1752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6350BE-2200-484C-AE10-67A1A3AEF0FE}"/>
              </a:ext>
            </a:extLst>
          </p:cNvPr>
          <p:cNvSpPr/>
          <p:nvPr/>
        </p:nvSpPr>
        <p:spPr>
          <a:xfrm>
            <a:off x="10116466" y="1903642"/>
            <a:ext cx="1565271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hape 459">
            <a:extLst>
              <a:ext uri="{FF2B5EF4-FFF2-40B4-BE49-F238E27FC236}">
                <a16:creationId xmlns:a16="http://schemas.microsoft.com/office/drawing/2014/main" id="{22E3409A-316E-4F6B-9E30-7C264A20B890}"/>
              </a:ext>
            </a:extLst>
          </p:cNvPr>
          <p:cNvSpPr/>
          <p:nvPr/>
        </p:nvSpPr>
        <p:spPr>
          <a:xfrm>
            <a:off x="972466" y="2023252"/>
            <a:ext cx="1565270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 algn="ctr">
              <a:defRPr sz="2400">
                <a:solidFill>
                  <a:srgbClr val="F9AD15"/>
                </a:solidFill>
                <a:latin typeface="MV Boli"/>
                <a:ea typeface="MV Boli"/>
                <a:cs typeface="MV Boli"/>
                <a:sym typeface="MV Boli"/>
              </a:defRPr>
            </a:lvl1pPr>
          </a:lstStyle>
          <a:p>
            <a:r>
              <a:rPr lang="fr-FR" sz="2000" b="1" dirty="0" err="1">
                <a:solidFill>
                  <a:srgbClr val="FFFFFF"/>
                </a:solidFill>
                <a:latin typeface="+mj-lt"/>
                <a:cs typeface="MV Boli" panose="02000500030200090000" pitchFamily="2" charset="0"/>
              </a:rPr>
              <a:t>Scouting</a:t>
            </a:r>
            <a:endParaRPr lang="fr-FR" sz="2000" b="1" dirty="0">
              <a:solidFill>
                <a:srgbClr val="FFFFFF"/>
              </a:solidFill>
              <a:latin typeface="+mj-lt"/>
              <a:cs typeface="MV Boli" panose="02000500030200090000" pitchFamily="2" charset="0"/>
            </a:endParaRPr>
          </a:p>
        </p:txBody>
      </p:sp>
      <p:sp>
        <p:nvSpPr>
          <p:cNvPr id="11" name="Shape 459">
            <a:extLst>
              <a:ext uri="{FF2B5EF4-FFF2-40B4-BE49-F238E27FC236}">
                <a16:creationId xmlns:a16="http://schemas.microsoft.com/office/drawing/2014/main" id="{7B6D7054-7AFF-481D-B9A4-394C34034EEB}"/>
              </a:ext>
            </a:extLst>
          </p:cNvPr>
          <p:cNvSpPr/>
          <p:nvPr/>
        </p:nvSpPr>
        <p:spPr>
          <a:xfrm>
            <a:off x="3258465" y="2009512"/>
            <a:ext cx="1565270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 algn="ctr">
              <a:defRPr sz="2400">
                <a:solidFill>
                  <a:srgbClr val="F9AD15"/>
                </a:solidFill>
                <a:latin typeface="MV Boli"/>
                <a:ea typeface="MV Boli"/>
                <a:cs typeface="MV Boli"/>
                <a:sym typeface="MV Boli"/>
              </a:defRPr>
            </a:lvl1pPr>
          </a:lstStyle>
          <a:p>
            <a:r>
              <a:rPr lang="fr-FR" sz="2000" b="1" dirty="0" err="1">
                <a:solidFill>
                  <a:srgbClr val="FFFFFF"/>
                </a:solidFill>
                <a:latin typeface="+mj-lt"/>
                <a:cs typeface="MV Boli" panose="02000500030200090000" pitchFamily="2" charset="0"/>
              </a:rPr>
              <a:t>Financing</a:t>
            </a:r>
            <a:endParaRPr lang="fr-FR" sz="2000" b="1" dirty="0">
              <a:solidFill>
                <a:srgbClr val="FFFFFF"/>
              </a:solidFill>
              <a:latin typeface="+mj-lt"/>
              <a:cs typeface="MV Boli" panose="02000500030200090000" pitchFamily="2" charset="0"/>
            </a:endParaRPr>
          </a:p>
        </p:txBody>
      </p:sp>
      <p:sp>
        <p:nvSpPr>
          <p:cNvPr id="12" name="Shape 459">
            <a:extLst>
              <a:ext uri="{FF2B5EF4-FFF2-40B4-BE49-F238E27FC236}">
                <a16:creationId xmlns:a16="http://schemas.microsoft.com/office/drawing/2014/main" id="{8F4E0A91-CB69-4992-84BF-D19BC0C2809D}"/>
              </a:ext>
            </a:extLst>
          </p:cNvPr>
          <p:cNvSpPr/>
          <p:nvPr/>
        </p:nvSpPr>
        <p:spPr>
          <a:xfrm>
            <a:off x="7830461" y="2028560"/>
            <a:ext cx="1565270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 algn="ctr">
              <a:defRPr sz="2400">
                <a:solidFill>
                  <a:srgbClr val="F9AD15"/>
                </a:solidFill>
                <a:latin typeface="MV Boli"/>
                <a:ea typeface="MV Boli"/>
                <a:cs typeface="MV Boli"/>
                <a:sym typeface="MV Boli"/>
              </a:defRPr>
            </a:lvl1pPr>
          </a:lstStyle>
          <a:p>
            <a:r>
              <a:rPr lang="fr-FR" sz="2000" b="1" dirty="0" err="1">
                <a:solidFill>
                  <a:srgbClr val="FFFFFF"/>
                </a:solidFill>
                <a:latin typeface="+mj-lt"/>
                <a:cs typeface="MV Boli" panose="02000500030200090000" pitchFamily="2" charset="0"/>
              </a:rPr>
              <a:t>Influencing</a:t>
            </a:r>
            <a:endParaRPr lang="fr-FR" sz="2000" b="1" dirty="0">
              <a:solidFill>
                <a:srgbClr val="FFFFFF"/>
              </a:solidFill>
              <a:latin typeface="+mj-lt"/>
              <a:cs typeface="MV Boli" panose="02000500030200090000" pitchFamily="2" charset="0"/>
            </a:endParaRPr>
          </a:p>
        </p:txBody>
      </p:sp>
      <p:sp>
        <p:nvSpPr>
          <p:cNvPr id="13" name="Shape 459">
            <a:extLst>
              <a:ext uri="{FF2B5EF4-FFF2-40B4-BE49-F238E27FC236}">
                <a16:creationId xmlns:a16="http://schemas.microsoft.com/office/drawing/2014/main" id="{BB7050EF-75F8-4A41-A886-D438C1B4F82D}"/>
              </a:ext>
            </a:extLst>
          </p:cNvPr>
          <p:cNvSpPr/>
          <p:nvPr/>
        </p:nvSpPr>
        <p:spPr>
          <a:xfrm>
            <a:off x="5544464" y="2023251"/>
            <a:ext cx="1565270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 algn="ctr">
              <a:defRPr sz="2400">
                <a:solidFill>
                  <a:srgbClr val="F9AD15"/>
                </a:solidFill>
                <a:latin typeface="MV Boli"/>
                <a:ea typeface="MV Boli"/>
                <a:cs typeface="MV Boli"/>
                <a:sym typeface="MV Boli"/>
              </a:defRPr>
            </a:lvl1pPr>
          </a:lstStyle>
          <a:p>
            <a:r>
              <a:rPr lang="fr-FR" sz="2000" b="1" dirty="0" err="1">
                <a:solidFill>
                  <a:srgbClr val="FFFFFF"/>
                </a:solidFill>
                <a:latin typeface="+mj-lt"/>
                <a:cs typeface="MV Boli" panose="02000500030200090000" pitchFamily="2" charset="0"/>
              </a:rPr>
              <a:t>Steering</a:t>
            </a:r>
            <a:endParaRPr lang="fr-FR" sz="2000" b="1" dirty="0">
              <a:solidFill>
                <a:srgbClr val="FFFFFF"/>
              </a:solidFill>
              <a:latin typeface="+mj-lt"/>
              <a:cs typeface="MV Boli" panose="02000500030200090000" pitchFamily="2" charset="0"/>
            </a:endParaRPr>
          </a:p>
        </p:txBody>
      </p:sp>
      <p:sp>
        <p:nvSpPr>
          <p:cNvPr id="14" name="Shape 459">
            <a:extLst>
              <a:ext uri="{FF2B5EF4-FFF2-40B4-BE49-F238E27FC236}">
                <a16:creationId xmlns:a16="http://schemas.microsoft.com/office/drawing/2014/main" id="{052F4EF5-7AC0-4079-BA7B-D1F1020A43AF}"/>
              </a:ext>
            </a:extLst>
          </p:cNvPr>
          <p:cNvSpPr/>
          <p:nvPr/>
        </p:nvSpPr>
        <p:spPr>
          <a:xfrm>
            <a:off x="10116467" y="2009511"/>
            <a:ext cx="1565270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 algn="ctr">
              <a:defRPr sz="2400">
                <a:solidFill>
                  <a:srgbClr val="F9AD15"/>
                </a:solidFill>
                <a:latin typeface="MV Boli"/>
                <a:ea typeface="MV Boli"/>
                <a:cs typeface="MV Boli"/>
                <a:sym typeface="MV Boli"/>
              </a:defRPr>
            </a:lvl1pPr>
          </a:lstStyle>
          <a:p>
            <a:r>
              <a:rPr lang="fr-FR" sz="2000" b="1" dirty="0" err="1">
                <a:solidFill>
                  <a:srgbClr val="FFFFFF"/>
                </a:solidFill>
                <a:latin typeface="+mj-lt"/>
                <a:cs typeface="MV Boli" panose="02000500030200090000" pitchFamily="2" charset="0"/>
              </a:rPr>
              <a:t>Valorizing</a:t>
            </a:r>
            <a:endParaRPr lang="fr-FR" sz="2000" b="1" dirty="0">
              <a:solidFill>
                <a:srgbClr val="FFFFFF"/>
              </a:solidFill>
              <a:latin typeface="+mj-lt"/>
              <a:cs typeface="MV Boli" panose="02000500030200090000" pitchFamily="2" charset="0"/>
            </a:endParaRPr>
          </a:p>
        </p:txBody>
      </p:sp>
      <p:sp>
        <p:nvSpPr>
          <p:cNvPr id="15" name="Organigramme : Décision 14">
            <a:extLst>
              <a:ext uri="{FF2B5EF4-FFF2-40B4-BE49-F238E27FC236}">
                <a16:creationId xmlns:a16="http://schemas.microsoft.com/office/drawing/2014/main" id="{49445DB6-FFF1-4804-828D-21639191EE80}"/>
              </a:ext>
            </a:extLst>
          </p:cNvPr>
          <p:cNvSpPr/>
          <p:nvPr/>
        </p:nvSpPr>
        <p:spPr>
          <a:xfrm>
            <a:off x="972466" y="1781378"/>
            <a:ext cx="1565270" cy="241873"/>
          </a:xfrm>
          <a:prstGeom prst="flowChartDecis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Organigramme : Décision 15">
            <a:extLst>
              <a:ext uri="{FF2B5EF4-FFF2-40B4-BE49-F238E27FC236}">
                <a16:creationId xmlns:a16="http://schemas.microsoft.com/office/drawing/2014/main" id="{5F4C7552-43CA-4C01-B01C-E1DC0732E945}"/>
              </a:ext>
            </a:extLst>
          </p:cNvPr>
          <p:cNvSpPr/>
          <p:nvPr/>
        </p:nvSpPr>
        <p:spPr>
          <a:xfrm>
            <a:off x="3212432" y="1781378"/>
            <a:ext cx="1565270" cy="241873"/>
          </a:xfrm>
          <a:prstGeom prst="flowChartDecis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rganigramme : Décision 16">
            <a:extLst>
              <a:ext uri="{FF2B5EF4-FFF2-40B4-BE49-F238E27FC236}">
                <a16:creationId xmlns:a16="http://schemas.microsoft.com/office/drawing/2014/main" id="{2088B432-461E-4F8F-B0B2-1137BB8DB193}"/>
              </a:ext>
            </a:extLst>
          </p:cNvPr>
          <p:cNvSpPr/>
          <p:nvPr/>
        </p:nvSpPr>
        <p:spPr>
          <a:xfrm>
            <a:off x="5498426" y="1781378"/>
            <a:ext cx="1565270" cy="241873"/>
          </a:xfrm>
          <a:prstGeom prst="flowChartDecis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rganigramme : Décision 17">
            <a:extLst>
              <a:ext uri="{FF2B5EF4-FFF2-40B4-BE49-F238E27FC236}">
                <a16:creationId xmlns:a16="http://schemas.microsoft.com/office/drawing/2014/main" id="{1EF89A1C-E072-4431-8E47-D22CF00ED047}"/>
              </a:ext>
            </a:extLst>
          </p:cNvPr>
          <p:cNvSpPr/>
          <p:nvPr/>
        </p:nvSpPr>
        <p:spPr>
          <a:xfrm>
            <a:off x="7830461" y="1781378"/>
            <a:ext cx="1565270" cy="241873"/>
          </a:xfrm>
          <a:prstGeom prst="flowChartDecis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Organigramme : Décision 18">
            <a:extLst>
              <a:ext uri="{FF2B5EF4-FFF2-40B4-BE49-F238E27FC236}">
                <a16:creationId xmlns:a16="http://schemas.microsoft.com/office/drawing/2014/main" id="{A63770C3-9611-4BAD-BC7A-21607A9C309E}"/>
              </a:ext>
            </a:extLst>
          </p:cNvPr>
          <p:cNvSpPr/>
          <p:nvPr/>
        </p:nvSpPr>
        <p:spPr>
          <a:xfrm>
            <a:off x="10116467" y="1781378"/>
            <a:ext cx="1565270" cy="241873"/>
          </a:xfrm>
          <a:prstGeom prst="flowChartDecis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53AD299-F099-4AB0-9FCA-E0B526EE2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5347" y="1387047"/>
            <a:ext cx="373992" cy="54852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0AB73B8-0E06-4507-B779-C97AD92D09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695" y="1387047"/>
            <a:ext cx="532637" cy="52768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6C91BDB-25FF-49D8-BDC2-698181AE9A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1112" y="1387047"/>
            <a:ext cx="591644" cy="527682"/>
          </a:xfrm>
          <a:prstGeom prst="rect">
            <a:avLst/>
          </a:prstGeom>
        </p:spPr>
      </p:pic>
      <p:sp>
        <p:nvSpPr>
          <p:cNvPr id="25" name="Shape 533">
            <a:extLst>
              <a:ext uri="{FF2B5EF4-FFF2-40B4-BE49-F238E27FC236}">
                <a16:creationId xmlns:a16="http://schemas.microsoft.com/office/drawing/2014/main" id="{F437B143-893D-4CD6-BA53-6987A8D0FD01}"/>
              </a:ext>
            </a:extLst>
          </p:cNvPr>
          <p:cNvSpPr/>
          <p:nvPr/>
        </p:nvSpPr>
        <p:spPr>
          <a:xfrm>
            <a:off x="972460" y="2536013"/>
            <a:ext cx="1565270" cy="877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lnSpc>
                <a:spcPct val="85000"/>
              </a:lnSpc>
              <a:defRPr sz="1100">
                <a:solidFill>
                  <a:srgbClr val="F9AD15"/>
                </a:solidFill>
                <a:latin typeface="MV Boli"/>
                <a:ea typeface="MV Boli"/>
                <a:cs typeface="MV Boli"/>
                <a:sym typeface="MV Boli"/>
              </a:defRPr>
            </a:pPr>
            <a:r>
              <a:rPr lang="en-US" sz="1200" b="1" dirty="0">
                <a:solidFill>
                  <a:srgbClr val="FFFFFF"/>
                </a:solidFill>
                <a:latin typeface="+mj-lt"/>
                <a:cs typeface="MV Boli" panose="02000500030200090000" pitchFamily="2" charset="0"/>
                <a:sym typeface="MV Boli"/>
              </a:rPr>
              <a:t>+ 50 </a:t>
            </a:r>
          </a:p>
          <a:p>
            <a:pPr algn="ctr">
              <a:lnSpc>
                <a:spcPct val="85000"/>
              </a:lnSpc>
              <a:defRPr sz="1100">
                <a:solidFill>
                  <a:srgbClr val="F9AD15"/>
                </a:solidFill>
                <a:latin typeface="MV Boli"/>
                <a:ea typeface="MV Boli"/>
                <a:cs typeface="MV Boli"/>
                <a:sym typeface="MV Boli"/>
              </a:defRPr>
            </a:pPr>
            <a:r>
              <a:rPr lang="en-US" sz="1200" b="1" dirty="0">
                <a:solidFill>
                  <a:srgbClr val="FFFFFF"/>
                </a:solidFill>
                <a:latin typeface="+mj-lt"/>
                <a:cs typeface="MV Boli" panose="02000500030200090000" pitchFamily="2" charset="0"/>
                <a:sym typeface="MV Boli"/>
              </a:rPr>
              <a:t>international benchmarks and prospective studies per year</a:t>
            </a:r>
          </a:p>
        </p:txBody>
      </p:sp>
      <p:sp>
        <p:nvSpPr>
          <p:cNvPr id="26" name="Shape 533">
            <a:extLst>
              <a:ext uri="{FF2B5EF4-FFF2-40B4-BE49-F238E27FC236}">
                <a16:creationId xmlns:a16="http://schemas.microsoft.com/office/drawing/2014/main" id="{98263C74-8747-4D63-B00C-B66C68992AB8}"/>
              </a:ext>
            </a:extLst>
          </p:cNvPr>
          <p:cNvSpPr/>
          <p:nvPr/>
        </p:nvSpPr>
        <p:spPr>
          <a:xfrm>
            <a:off x="3258465" y="2662145"/>
            <a:ext cx="1565273" cy="406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lnSpc>
                <a:spcPct val="85000"/>
              </a:lnSpc>
              <a:defRPr sz="1100">
                <a:solidFill>
                  <a:srgbClr val="F9AD15"/>
                </a:solidFill>
                <a:latin typeface="MV Boli"/>
                <a:ea typeface="MV Boli"/>
                <a:cs typeface="MV Boli"/>
                <a:sym typeface="MV Boli"/>
              </a:defRPr>
            </a:pPr>
            <a:r>
              <a:rPr lang="en-US" sz="1200" b="1" dirty="0">
                <a:solidFill>
                  <a:srgbClr val="FFFFFF"/>
                </a:solidFill>
                <a:latin typeface="+mj-lt"/>
                <a:cs typeface="MV Boli" panose="02000500030200090000" pitchFamily="2" charset="0"/>
                <a:sym typeface="MV Boli"/>
              </a:rPr>
              <a:t>2.1 billion </a:t>
            </a:r>
          </a:p>
          <a:p>
            <a:pPr algn="ctr">
              <a:lnSpc>
                <a:spcPct val="85000"/>
              </a:lnSpc>
              <a:defRPr sz="1100">
                <a:solidFill>
                  <a:srgbClr val="F9AD15"/>
                </a:solidFill>
                <a:latin typeface="MV Boli"/>
                <a:ea typeface="MV Boli"/>
                <a:cs typeface="MV Boli"/>
                <a:sym typeface="MV Boli"/>
              </a:defRPr>
            </a:pPr>
            <a:r>
              <a:rPr lang="en-US" sz="1200" b="1" dirty="0">
                <a:solidFill>
                  <a:srgbClr val="FFFFFF"/>
                </a:solidFill>
                <a:latin typeface="+mj-lt"/>
                <a:cs typeface="MV Boli" panose="02000500030200090000" pitchFamily="2" charset="0"/>
                <a:sym typeface="MV Boli"/>
              </a:rPr>
              <a:t>euros of aid raised</a:t>
            </a:r>
            <a:endParaRPr lang="fr-FR" sz="1200" b="1" dirty="0">
              <a:solidFill>
                <a:srgbClr val="FFFFFF"/>
              </a:solidFill>
              <a:latin typeface="+mj-lt"/>
              <a:cs typeface="MV Boli" panose="02000500030200090000" pitchFamily="2" charset="0"/>
              <a:sym typeface="MV Boli"/>
            </a:endParaRPr>
          </a:p>
        </p:txBody>
      </p:sp>
      <p:sp>
        <p:nvSpPr>
          <p:cNvPr id="27" name="Shape 533">
            <a:extLst>
              <a:ext uri="{FF2B5EF4-FFF2-40B4-BE49-F238E27FC236}">
                <a16:creationId xmlns:a16="http://schemas.microsoft.com/office/drawing/2014/main" id="{D210BAD4-A046-48CC-8F5E-15985C7B45A6}"/>
              </a:ext>
            </a:extLst>
          </p:cNvPr>
          <p:cNvSpPr/>
          <p:nvPr/>
        </p:nvSpPr>
        <p:spPr>
          <a:xfrm>
            <a:off x="5544451" y="2654504"/>
            <a:ext cx="1565273" cy="406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lnSpc>
                <a:spcPct val="85000"/>
              </a:lnSpc>
            </a:pPr>
            <a:r>
              <a:rPr lang="fr-FR" sz="1200" b="1" dirty="0">
                <a:solidFill>
                  <a:srgbClr val="FFFFFF"/>
                </a:solidFill>
                <a:latin typeface="+mj-lt"/>
                <a:cs typeface="MV Boli" panose="02000500030200090000" pitchFamily="2" charset="0"/>
                <a:sym typeface="MV Boli"/>
              </a:rPr>
              <a:t>+ 500</a:t>
            </a:r>
          </a:p>
          <a:p>
            <a:pPr algn="ctr">
              <a:lnSpc>
                <a:spcPct val="85000"/>
              </a:lnSpc>
            </a:pPr>
            <a:r>
              <a:rPr lang="fr-FR" sz="1200" b="1" dirty="0" err="1">
                <a:solidFill>
                  <a:srgbClr val="FFFFFF"/>
                </a:solidFill>
                <a:latin typeface="+mj-lt"/>
                <a:cs typeface="MV Boli" panose="02000500030200090000" pitchFamily="2" charset="0"/>
                <a:sym typeface="MV Boli"/>
              </a:rPr>
              <a:t>project</a:t>
            </a:r>
            <a:r>
              <a:rPr lang="fr-FR" sz="1200" b="1" dirty="0">
                <a:solidFill>
                  <a:srgbClr val="FFFFFF"/>
                </a:solidFill>
                <a:latin typeface="+mj-lt"/>
                <a:cs typeface="MV Boli" panose="02000500030200090000" pitchFamily="2" charset="0"/>
                <a:sym typeface="MV Boli"/>
              </a:rPr>
              <a:t> </a:t>
            </a:r>
            <a:r>
              <a:rPr lang="fr-FR" sz="1200" b="1" dirty="0" err="1">
                <a:solidFill>
                  <a:srgbClr val="FFFFFF"/>
                </a:solidFill>
                <a:latin typeface="+mj-lt"/>
                <a:cs typeface="MV Boli" panose="02000500030200090000" pitchFamily="2" charset="0"/>
                <a:sym typeface="MV Boli"/>
              </a:rPr>
              <a:t>monitored</a:t>
            </a:r>
            <a:endParaRPr lang="fr-FR" sz="1200" b="1" dirty="0">
              <a:solidFill>
                <a:srgbClr val="FFFFFF"/>
              </a:solidFill>
              <a:latin typeface="+mj-lt"/>
              <a:cs typeface="MV Boli" panose="02000500030200090000" pitchFamily="2" charset="0"/>
              <a:sym typeface="MV Boli"/>
            </a:endParaRPr>
          </a:p>
        </p:txBody>
      </p:sp>
      <p:sp>
        <p:nvSpPr>
          <p:cNvPr id="28" name="Shape 533">
            <a:extLst>
              <a:ext uri="{FF2B5EF4-FFF2-40B4-BE49-F238E27FC236}">
                <a16:creationId xmlns:a16="http://schemas.microsoft.com/office/drawing/2014/main" id="{D90CA50F-AFCD-492D-8950-6FF8408C2563}"/>
              </a:ext>
            </a:extLst>
          </p:cNvPr>
          <p:cNvSpPr/>
          <p:nvPr/>
        </p:nvSpPr>
        <p:spPr>
          <a:xfrm>
            <a:off x="7830453" y="2636192"/>
            <a:ext cx="1565276" cy="720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b="1" dirty="0">
                <a:solidFill>
                  <a:srgbClr val="FFFFFF"/>
                </a:solidFill>
                <a:cs typeface="MV Boli" panose="02000500030200090000" pitchFamily="2" charset="0"/>
              </a:rPr>
              <a:t>+ 120</a:t>
            </a:r>
          </a:p>
          <a:p>
            <a:pPr algn="ctr">
              <a:lnSpc>
                <a:spcPct val="85000"/>
              </a:lnSpc>
            </a:pPr>
            <a:r>
              <a:rPr lang="en-US" sz="1200" b="1" dirty="0">
                <a:solidFill>
                  <a:srgbClr val="FFFFFF"/>
                </a:solidFill>
                <a:cs typeface="MV Boli" panose="02000500030200090000" pitchFamily="2" charset="0"/>
              </a:rPr>
              <a:t>high level institutional meetings per year</a:t>
            </a:r>
          </a:p>
        </p:txBody>
      </p:sp>
      <p:sp>
        <p:nvSpPr>
          <p:cNvPr id="29" name="Shape 533">
            <a:extLst>
              <a:ext uri="{FF2B5EF4-FFF2-40B4-BE49-F238E27FC236}">
                <a16:creationId xmlns:a16="http://schemas.microsoft.com/office/drawing/2014/main" id="{DC943316-D139-4A3C-A14D-E434FC4217C9}"/>
              </a:ext>
            </a:extLst>
          </p:cNvPr>
          <p:cNvSpPr/>
          <p:nvPr/>
        </p:nvSpPr>
        <p:spPr>
          <a:xfrm>
            <a:off x="10116462" y="2562281"/>
            <a:ext cx="1565276" cy="720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b="1" dirty="0">
                <a:solidFill>
                  <a:srgbClr val="FFFFFF"/>
                </a:solidFill>
                <a:cs typeface="MV Boli" panose="02000500030200090000" pitchFamily="2" charset="0"/>
              </a:rPr>
              <a:t>+ 50</a:t>
            </a:r>
          </a:p>
          <a:p>
            <a:pPr algn="ctr">
              <a:lnSpc>
                <a:spcPct val="85000"/>
              </a:lnSpc>
            </a:pPr>
            <a:r>
              <a:rPr lang="en-US" sz="1200" b="1" dirty="0">
                <a:solidFill>
                  <a:srgbClr val="FFFFFF"/>
                </a:solidFill>
                <a:cs typeface="MV Boli" panose="02000500030200090000" pitchFamily="2" charset="0"/>
              </a:rPr>
              <a:t>Valorization studies and technology transfers per year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E71F9F7-97B5-4982-AE2D-3F593B2ECD12}"/>
              </a:ext>
            </a:extLst>
          </p:cNvPr>
          <p:cNvSpPr/>
          <p:nvPr/>
        </p:nvSpPr>
        <p:spPr>
          <a:xfrm>
            <a:off x="972460" y="3656242"/>
            <a:ext cx="1565270" cy="21526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BADEBCB-4697-427B-AD58-64620549E15B}"/>
              </a:ext>
            </a:extLst>
          </p:cNvPr>
          <p:cNvSpPr/>
          <p:nvPr/>
        </p:nvSpPr>
        <p:spPr>
          <a:xfrm>
            <a:off x="3258458" y="3656242"/>
            <a:ext cx="1565270" cy="21526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853753E-F0EB-43E6-9AFD-F2C06708A79A}"/>
              </a:ext>
            </a:extLst>
          </p:cNvPr>
          <p:cNvSpPr/>
          <p:nvPr/>
        </p:nvSpPr>
        <p:spPr>
          <a:xfrm>
            <a:off x="5544454" y="3656242"/>
            <a:ext cx="1565270" cy="21526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E1BA5CF-1774-4746-BACC-C211E292AC5C}"/>
              </a:ext>
            </a:extLst>
          </p:cNvPr>
          <p:cNvSpPr/>
          <p:nvPr/>
        </p:nvSpPr>
        <p:spPr>
          <a:xfrm>
            <a:off x="7830441" y="3673977"/>
            <a:ext cx="1565270" cy="21526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B2BBBCB-A25B-41C3-9DCC-75BEB1200566}"/>
              </a:ext>
            </a:extLst>
          </p:cNvPr>
          <p:cNvSpPr/>
          <p:nvPr/>
        </p:nvSpPr>
        <p:spPr>
          <a:xfrm>
            <a:off x="10116428" y="3645570"/>
            <a:ext cx="1565270" cy="21526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91AE4A56-4763-4145-9967-C2A0CB5DFD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269" y="1445336"/>
            <a:ext cx="742625" cy="505187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AC8FB71F-A79D-4661-A8F3-62F331743A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808" y="1425233"/>
            <a:ext cx="644730" cy="464623"/>
          </a:xfrm>
          <a:prstGeom prst="rect">
            <a:avLst/>
          </a:prstGeom>
        </p:spPr>
      </p:pic>
      <p:sp>
        <p:nvSpPr>
          <p:cNvPr id="51" name="object 31">
            <a:extLst>
              <a:ext uri="{FF2B5EF4-FFF2-40B4-BE49-F238E27FC236}">
                <a16:creationId xmlns:a16="http://schemas.microsoft.com/office/drawing/2014/main" id="{C242056D-26E7-4DE5-8887-035F40DBD167}"/>
              </a:ext>
            </a:extLst>
          </p:cNvPr>
          <p:cNvSpPr txBox="1"/>
          <p:nvPr/>
        </p:nvSpPr>
        <p:spPr>
          <a:xfrm>
            <a:off x="7988236" y="3890229"/>
            <a:ext cx="1249680" cy="167481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-10" normalizeH="0" baseline="0" noProof="0" dirty="0">
                <a:ln>
                  <a:noFill/>
                </a:ln>
                <a:solidFill>
                  <a:srgbClr val="6B95C2"/>
                </a:solidFill>
                <a:effectLst/>
                <a:uLnTx/>
                <a:uFillTx/>
                <a:latin typeface="Gadugi"/>
                <a:ea typeface="+mn-ea"/>
                <a:cs typeface="Gadugi"/>
              </a:rPr>
              <a:t>Public </a:t>
            </a:r>
            <a:r>
              <a:rPr kumimoji="0" lang="fr-FR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6B95C2"/>
                </a:solidFill>
                <a:effectLst/>
                <a:uLnTx/>
                <a:uFillTx/>
                <a:latin typeface="Gadugi"/>
                <a:ea typeface="+mn-ea"/>
                <a:cs typeface="Gadugi"/>
              </a:rPr>
              <a:t>affairs</a:t>
            </a:r>
            <a:r>
              <a:rPr kumimoji="0" lang="fr-FR" sz="1200" b="0" i="0" u="none" strike="noStrike" kern="1200" cap="none" spc="-10" normalizeH="0" baseline="0" noProof="0" dirty="0">
                <a:ln>
                  <a:noFill/>
                </a:ln>
                <a:solidFill>
                  <a:srgbClr val="6B95C2"/>
                </a:solidFill>
                <a:effectLst/>
                <a:uLnTx/>
                <a:uFillTx/>
                <a:latin typeface="Gadugi"/>
                <a:ea typeface="+mn-ea"/>
                <a:cs typeface="Gadugi"/>
              </a:rPr>
              <a:t> </a:t>
            </a:r>
            <a:r>
              <a:rPr kumimoji="0" lang="fr-FR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6B95C2"/>
                </a:solidFill>
                <a:effectLst/>
                <a:uLnTx/>
                <a:uFillTx/>
                <a:latin typeface="Gadugi"/>
                <a:ea typeface="+mn-ea"/>
                <a:cs typeface="Gadugi"/>
              </a:rPr>
              <a:t>strategy</a:t>
            </a:r>
            <a:endParaRPr kumimoji="0" lang="fr-FR" sz="1200" b="0" i="0" u="none" strike="noStrike" kern="1200" cap="none" spc="-10" normalizeH="0" baseline="0" noProof="0" dirty="0">
              <a:ln>
                <a:noFill/>
              </a:ln>
              <a:solidFill>
                <a:srgbClr val="6B95C2"/>
              </a:solidFill>
              <a:effectLst/>
              <a:uLnTx/>
              <a:uFillTx/>
              <a:latin typeface="Gadugi"/>
              <a:ea typeface="+mn-ea"/>
              <a:cs typeface="Gadugi"/>
            </a:endParaRPr>
          </a:p>
          <a:p>
            <a:pPr marL="0" marR="381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solidFill>
                <a:srgbClr val="6B95C2"/>
              </a:solidFill>
              <a:latin typeface="Gadugi"/>
              <a:cs typeface="Gadugi"/>
            </a:endParaRPr>
          </a:p>
          <a:p>
            <a:pPr marL="0" marR="381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rgbClr val="6B95C2"/>
                </a:solidFill>
                <a:latin typeface="Gadugi"/>
                <a:cs typeface="Gadugi"/>
              </a:rPr>
              <a:t>I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B95C2"/>
                </a:solidFill>
                <a:effectLst/>
                <a:uLnTx/>
                <a:uFillTx/>
                <a:latin typeface="Gadugi"/>
                <a:ea typeface="+mn-ea"/>
                <a:cs typeface="Gadugi"/>
              </a:rPr>
              <a:t>nstitutional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6B95C2"/>
                </a:solidFill>
                <a:effectLst/>
                <a:uLnTx/>
                <a:uFillTx/>
                <a:latin typeface="Gadugi"/>
                <a:ea typeface="+mn-ea"/>
                <a:cs typeface="Gadugi"/>
              </a:rPr>
              <a:t> relations</a:t>
            </a:r>
          </a:p>
          <a:p>
            <a:pPr marL="0" marR="381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solidFill>
                <a:srgbClr val="6B95C2"/>
              </a:solidFill>
              <a:latin typeface="Gadugi"/>
              <a:cs typeface="Gadugi"/>
            </a:endParaRPr>
          </a:p>
          <a:p>
            <a:pPr marL="0" marR="381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6B95C2"/>
                </a:solidFill>
                <a:effectLst/>
                <a:uLnTx/>
                <a:uFillTx/>
                <a:latin typeface="Gadugi"/>
                <a:ea typeface="+mn-ea"/>
                <a:cs typeface="Gadugi"/>
              </a:rPr>
              <a:t>Influence Communication</a:t>
            </a:r>
          </a:p>
          <a:p>
            <a:pPr marL="0" marR="381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dugi"/>
              <a:ea typeface="+mn-ea"/>
              <a:cs typeface="Gadugi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E8018D1F-BBEC-419F-9926-429D1F5253D6}"/>
              </a:ext>
            </a:extLst>
          </p:cNvPr>
          <p:cNvSpPr txBox="1"/>
          <p:nvPr/>
        </p:nvSpPr>
        <p:spPr>
          <a:xfrm>
            <a:off x="3405902" y="4259691"/>
            <a:ext cx="1387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2067"/>
                </a:solidFill>
                <a:cs typeface="Segoe UI Semilight" panose="020B0402040204020203" pitchFamily="34" charset="0"/>
              </a:rPr>
              <a:t>National public </a:t>
            </a:r>
            <a:r>
              <a:rPr lang="fr-FR" sz="1200" dirty="0" err="1">
                <a:solidFill>
                  <a:srgbClr val="002067"/>
                </a:solidFill>
                <a:cs typeface="Segoe UI Semilight" panose="020B0402040204020203" pitchFamily="34" charset="0"/>
              </a:rPr>
              <a:t>funding</a:t>
            </a:r>
            <a:endParaRPr lang="fr-FR" sz="1200" dirty="0">
              <a:solidFill>
                <a:srgbClr val="002067"/>
              </a:solidFill>
              <a:cs typeface="Segoe UI Semilight" panose="020B0402040204020203" pitchFamily="34" charset="0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253AA4CD-B70C-424F-A882-53A5AE386B8B}"/>
              </a:ext>
            </a:extLst>
          </p:cNvPr>
          <p:cNvSpPr txBox="1"/>
          <p:nvPr/>
        </p:nvSpPr>
        <p:spPr>
          <a:xfrm>
            <a:off x="3453370" y="4756220"/>
            <a:ext cx="1334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solidFill>
                  <a:srgbClr val="002067"/>
                </a:solidFill>
                <a:cs typeface="Segoe UI Semilight" panose="020B0402040204020203" pitchFamily="34" charset="0"/>
              </a:rPr>
              <a:t>European</a:t>
            </a:r>
            <a:r>
              <a:rPr lang="fr-FR" sz="1200" dirty="0">
                <a:solidFill>
                  <a:srgbClr val="002067"/>
                </a:solidFill>
                <a:cs typeface="Segoe UI Semilight" panose="020B0402040204020203" pitchFamily="34" charset="0"/>
              </a:rPr>
              <a:t> public </a:t>
            </a:r>
            <a:r>
              <a:rPr lang="fr-FR" sz="1200" dirty="0" err="1">
                <a:solidFill>
                  <a:srgbClr val="002067"/>
                </a:solidFill>
                <a:cs typeface="Segoe UI Semilight" panose="020B0402040204020203" pitchFamily="34" charset="0"/>
              </a:rPr>
              <a:t>funding</a:t>
            </a:r>
            <a:endParaRPr lang="fr-FR" sz="1200" dirty="0">
              <a:solidFill>
                <a:srgbClr val="002067"/>
              </a:solidFill>
              <a:cs typeface="Segoe UI Semilight" panose="020B0402040204020203" pitchFamily="34" charset="0"/>
            </a:endParaRPr>
          </a:p>
        </p:txBody>
      </p:sp>
      <p:pic>
        <p:nvPicPr>
          <p:cNvPr id="53" name="Picture 4" descr="Emoji drapeau l'Europe - Country flags">
            <a:extLst>
              <a:ext uri="{FF2B5EF4-FFF2-40B4-BE49-F238E27FC236}">
                <a16:creationId xmlns:a16="http://schemas.microsoft.com/office/drawing/2014/main" id="{27769D82-CFD2-4D8F-B121-1D87EEA8C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359" y="4796739"/>
            <a:ext cx="380627" cy="38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Emoji drapeau français - Country flags">
            <a:extLst>
              <a:ext uri="{FF2B5EF4-FFF2-40B4-BE49-F238E27FC236}">
                <a16:creationId xmlns:a16="http://schemas.microsoft.com/office/drawing/2014/main" id="{551E1B37-FC91-4030-AE02-944C54A0E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483" y="4300210"/>
            <a:ext cx="356378" cy="38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877F272D-25F3-4B4C-8EA4-1A43A4DBC9A4}"/>
              </a:ext>
            </a:extLst>
          </p:cNvPr>
          <p:cNvSpPr txBox="1"/>
          <p:nvPr/>
        </p:nvSpPr>
        <p:spPr>
          <a:xfrm>
            <a:off x="956468" y="3742526"/>
            <a:ext cx="1565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3"/>
                </a:solidFill>
                <a:cs typeface="Segoe UI Semilight" panose="020B0402040204020203" pitchFamily="34" charset="0"/>
              </a:rPr>
              <a:t>Prospective and </a:t>
            </a:r>
            <a:r>
              <a:rPr lang="fr-FR" sz="1200" dirty="0" err="1">
                <a:solidFill>
                  <a:schemeClr val="accent3"/>
                </a:solidFill>
                <a:cs typeface="Segoe UI Semilight" panose="020B0402040204020203" pitchFamily="34" charset="0"/>
              </a:rPr>
              <a:t>economic</a:t>
            </a:r>
            <a:r>
              <a:rPr lang="fr-FR" sz="1200" dirty="0">
                <a:solidFill>
                  <a:schemeClr val="accent3"/>
                </a:solidFill>
                <a:cs typeface="Segoe UI Semilight" panose="020B0402040204020203" pitchFamily="34" charset="0"/>
              </a:rPr>
              <a:t> </a:t>
            </a:r>
            <a:r>
              <a:rPr lang="fr-FR" sz="1200" dirty="0" err="1">
                <a:solidFill>
                  <a:schemeClr val="accent3"/>
                </a:solidFill>
                <a:cs typeface="Segoe UI Semilight" panose="020B0402040204020203" pitchFamily="34" charset="0"/>
              </a:rPr>
              <a:t>development</a:t>
            </a:r>
            <a:endParaRPr lang="fr-FR" sz="1200" dirty="0">
              <a:solidFill>
                <a:schemeClr val="accent3"/>
              </a:solidFill>
              <a:cs typeface="Segoe UI Semilight" panose="020B0402040204020203" pitchFamily="34" charset="0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427FF3F4-91EB-4903-84E4-1DFC6A9C822B}"/>
              </a:ext>
            </a:extLst>
          </p:cNvPr>
          <p:cNvSpPr txBox="1"/>
          <p:nvPr/>
        </p:nvSpPr>
        <p:spPr>
          <a:xfrm>
            <a:off x="988451" y="4568536"/>
            <a:ext cx="1565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3"/>
                </a:solidFill>
                <a:cs typeface="Segoe UI Semilight" panose="020B0402040204020203" pitchFamily="34" charset="0"/>
              </a:rPr>
              <a:t>Innovation </a:t>
            </a:r>
            <a:r>
              <a:rPr lang="fr-FR" sz="1200" dirty="0" err="1">
                <a:solidFill>
                  <a:schemeClr val="accent3"/>
                </a:solidFill>
                <a:cs typeface="Segoe UI Semilight" panose="020B0402040204020203" pitchFamily="34" charset="0"/>
              </a:rPr>
              <a:t>strategy</a:t>
            </a:r>
            <a:endParaRPr lang="fr-FR" sz="1200" dirty="0">
              <a:solidFill>
                <a:schemeClr val="accent3"/>
              </a:solidFill>
              <a:cs typeface="Segoe UI Semilight" panose="020B0402040204020203" pitchFamily="34" charset="0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D845E572-4872-427B-8C16-C59C8E49A8BB}"/>
              </a:ext>
            </a:extLst>
          </p:cNvPr>
          <p:cNvSpPr txBox="1"/>
          <p:nvPr/>
        </p:nvSpPr>
        <p:spPr>
          <a:xfrm>
            <a:off x="956468" y="5093145"/>
            <a:ext cx="156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3"/>
                </a:solidFill>
                <a:cs typeface="Segoe UI Semilight" panose="020B0402040204020203" pitchFamily="34" charset="0"/>
              </a:rPr>
              <a:t>Investment and </a:t>
            </a:r>
            <a:r>
              <a:rPr lang="fr-FR" sz="1200" dirty="0" err="1">
                <a:solidFill>
                  <a:schemeClr val="accent3"/>
                </a:solidFill>
                <a:cs typeface="Segoe UI Semilight" panose="020B0402040204020203" pitchFamily="34" charset="0"/>
              </a:rPr>
              <a:t>growth</a:t>
            </a:r>
            <a:r>
              <a:rPr lang="fr-FR" sz="1200" dirty="0">
                <a:solidFill>
                  <a:schemeClr val="accent3"/>
                </a:solidFill>
                <a:cs typeface="Segoe UI Semilight" panose="020B0402040204020203" pitchFamily="34" charset="0"/>
              </a:rPr>
              <a:t> </a:t>
            </a:r>
            <a:r>
              <a:rPr lang="fr-FR" sz="1200" dirty="0" err="1">
                <a:solidFill>
                  <a:schemeClr val="accent3"/>
                </a:solidFill>
                <a:cs typeface="Segoe UI Semilight" panose="020B0402040204020203" pitchFamily="34" charset="0"/>
              </a:rPr>
              <a:t>strategy</a:t>
            </a:r>
            <a:endParaRPr lang="fr-FR" sz="1200" dirty="0">
              <a:solidFill>
                <a:schemeClr val="accent3"/>
              </a:solidFill>
              <a:cs typeface="Segoe UI Semilight" panose="020B0402040204020203" pitchFamily="34" charset="0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4C676180-2E43-4B37-A0CE-14FC7F5F5F36}"/>
              </a:ext>
            </a:extLst>
          </p:cNvPr>
          <p:cNvSpPr txBox="1"/>
          <p:nvPr/>
        </p:nvSpPr>
        <p:spPr>
          <a:xfrm>
            <a:off x="3258445" y="3742526"/>
            <a:ext cx="1565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solidFill>
                  <a:srgbClr val="002067"/>
                </a:solidFill>
                <a:cs typeface="Segoe UI Semilight" panose="020B0402040204020203" pitchFamily="34" charset="0"/>
              </a:rPr>
              <a:t>Funding</a:t>
            </a:r>
            <a:r>
              <a:rPr lang="fr-FR" sz="1200" dirty="0">
                <a:solidFill>
                  <a:srgbClr val="002067"/>
                </a:solidFill>
                <a:cs typeface="Segoe UI Semilight" panose="020B0402040204020203" pitchFamily="34" charset="0"/>
              </a:rPr>
              <a:t> </a:t>
            </a:r>
            <a:r>
              <a:rPr lang="fr-FR" sz="1200" dirty="0" err="1">
                <a:solidFill>
                  <a:srgbClr val="002067"/>
                </a:solidFill>
                <a:cs typeface="Segoe UI Semilight" panose="020B0402040204020203" pitchFamily="34" charset="0"/>
              </a:rPr>
              <a:t>strategy</a:t>
            </a:r>
            <a:endParaRPr lang="fr-FR" sz="1200" dirty="0">
              <a:solidFill>
                <a:srgbClr val="002067"/>
              </a:solidFill>
              <a:cs typeface="Segoe UI Semilight" panose="020B0402040204020203" pitchFamily="34" charset="0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229BB62A-E374-44B1-BE72-3DF84A3029E7}"/>
              </a:ext>
            </a:extLst>
          </p:cNvPr>
          <p:cNvSpPr txBox="1"/>
          <p:nvPr/>
        </p:nvSpPr>
        <p:spPr>
          <a:xfrm>
            <a:off x="3275907" y="5324152"/>
            <a:ext cx="1547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solidFill>
                  <a:srgbClr val="002067"/>
                </a:solidFill>
                <a:cs typeface="Segoe UI Semilight" panose="020B0402040204020203" pitchFamily="34" charset="0"/>
              </a:rPr>
              <a:t>Fundraising</a:t>
            </a:r>
            <a:endParaRPr lang="fr-FR" sz="1200" dirty="0">
              <a:solidFill>
                <a:srgbClr val="002067"/>
              </a:solidFill>
              <a:cs typeface="Segoe UI Semilight" panose="020B0402040204020203" pitchFamily="34" charset="0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A89A29F4-48EB-4539-ADF5-14549CDFE980}"/>
              </a:ext>
            </a:extLst>
          </p:cNvPr>
          <p:cNvSpPr txBox="1"/>
          <p:nvPr/>
        </p:nvSpPr>
        <p:spPr>
          <a:xfrm>
            <a:off x="5543116" y="3742526"/>
            <a:ext cx="1565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FADBA"/>
                </a:solidFill>
                <a:cs typeface="Segoe UI Semilight" panose="020B0402040204020203" pitchFamily="34" charset="0"/>
              </a:rPr>
              <a:t>Strategic monitoring and project management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E823E29B-6736-4A4B-B3F3-4C95043E1DD1}"/>
              </a:ext>
            </a:extLst>
          </p:cNvPr>
          <p:cNvSpPr txBox="1"/>
          <p:nvPr/>
        </p:nvSpPr>
        <p:spPr>
          <a:xfrm>
            <a:off x="5543116" y="4419242"/>
            <a:ext cx="156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3FADBA"/>
                </a:solidFill>
                <a:cs typeface="Segoe UI Semilight" panose="020B0402040204020203" pitchFamily="34" charset="0"/>
              </a:rPr>
              <a:t>Management and innovation process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19F67264-9831-4A18-BC20-AD3ED84543DB}"/>
              </a:ext>
            </a:extLst>
          </p:cNvPr>
          <p:cNvSpPr txBox="1"/>
          <p:nvPr/>
        </p:nvSpPr>
        <p:spPr>
          <a:xfrm>
            <a:off x="5543116" y="5093145"/>
            <a:ext cx="1565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FADBA"/>
                </a:solidFill>
                <a:cs typeface="Segoe UI Semilight" panose="020B0402040204020203" pitchFamily="34" charset="0"/>
              </a:rPr>
              <a:t>Management and public funding coordination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47D0F08E-BD1F-4742-AE7B-82C1DD886971}"/>
              </a:ext>
            </a:extLst>
          </p:cNvPr>
          <p:cNvSpPr txBox="1"/>
          <p:nvPr/>
        </p:nvSpPr>
        <p:spPr>
          <a:xfrm>
            <a:off x="10119704" y="3925025"/>
            <a:ext cx="1565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5E5454"/>
                </a:solidFill>
                <a:cs typeface="Segoe UI Semilight" panose="020B0402040204020203" pitchFamily="34" charset="0"/>
              </a:rPr>
              <a:t>(Re)positioning and go-to-market strategy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BEE700BF-E8F9-4CCD-8DB1-24C32D500615}"/>
              </a:ext>
            </a:extLst>
          </p:cNvPr>
          <p:cNvSpPr txBox="1"/>
          <p:nvPr/>
        </p:nvSpPr>
        <p:spPr>
          <a:xfrm>
            <a:off x="10115102" y="4864621"/>
            <a:ext cx="1565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5E5454"/>
                </a:solidFill>
                <a:cs typeface="Segoe UI Semilight" panose="020B0402040204020203" pitchFamily="34" charset="0"/>
              </a:rPr>
              <a:t>Valroization</a:t>
            </a:r>
            <a:r>
              <a:rPr lang="en-US" sz="1200" dirty="0">
                <a:solidFill>
                  <a:srgbClr val="5E5454"/>
                </a:solidFill>
                <a:cs typeface="Segoe UI Semilight" panose="020B0402040204020203" pitchFamily="34" charset="0"/>
              </a:rPr>
              <a:t> of scientific and technologic assets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BC1892-C602-B06B-FD5E-39CCF31D500E}"/>
              </a:ext>
            </a:extLst>
          </p:cNvPr>
          <p:cNvSpPr/>
          <p:nvPr/>
        </p:nvSpPr>
        <p:spPr>
          <a:xfrm>
            <a:off x="2897298" y="1325564"/>
            <a:ext cx="2079317" cy="4852658"/>
          </a:xfrm>
          <a:prstGeom prst="rect">
            <a:avLst/>
          </a:prstGeom>
          <a:noFill/>
          <a:ln>
            <a:solidFill>
              <a:srgbClr val="00206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103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08CA06-A697-4279-81D5-BBA07DC9E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Public </a:t>
            </a:r>
            <a:r>
              <a:rPr lang="fr-FR" dirty="0" err="1"/>
              <a:t>funding</a:t>
            </a:r>
            <a:r>
              <a:rPr lang="fr-FR" dirty="0"/>
              <a:t> specialist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94C60D-21F2-4DAB-8A72-592022765B5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2BBE56F-5A3C-431D-ACBA-7F0D6B6C5134}" type="slidenum">
              <a:rPr lang="fr-FR" smtClean="0"/>
              <a:t>5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46FCA93-77BF-472A-BE34-DFFEC3C2C0C3}"/>
              </a:ext>
            </a:extLst>
          </p:cNvPr>
          <p:cNvSpPr txBox="1"/>
          <p:nvPr/>
        </p:nvSpPr>
        <p:spPr>
          <a:xfrm>
            <a:off x="1257300" y="1186214"/>
            <a:ext cx="9447681" cy="1510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914400">
              <a:defRPr/>
            </a:pPr>
            <a:r>
              <a:rPr lang="fr-FR" sz="2000" b="1" dirty="0">
                <a:solidFill>
                  <a:schemeClr val="accent3"/>
                </a:solidFill>
                <a:latin typeface="Gadugi"/>
              </a:rPr>
              <a:t>+ </a:t>
            </a:r>
            <a:r>
              <a:rPr lang="fr-FR" sz="2000" b="1" dirty="0">
                <a:solidFill>
                  <a:srgbClr val="FFA579"/>
                </a:solidFill>
                <a:latin typeface="Gadugi"/>
              </a:rPr>
              <a:t>2,500 structures </a:t>
            </a:r>
            <a:r>
              <a:rPr lang="fr-FR" sz="2000" dirty="0">
                <a:solidFill>
                  <a:srgbClr val="002067"/>
                </a:solidFill>
                <a:latin typeface="Gadugi"/>
              </a:rPr>
              <a:t>have benefited from public funding</a:t>
            </a:r>
          </a:p>
          <a:p>
            <a:pPr algn="ctr" defTabSz="914400">
              <a:defRPr/>
            </a:pPr>
            <a:r>
              <a:rPr lang="fr-FR" sz="2000" dirty="0">
                <a:solidFill>
                  <a:srgbClr val="002067"/>
                </a:solidFill>
                <a:latin typeface="Gadugi"/>
              </a:rPr>
              <a:t>thanks to support from D&amp;Consultants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A815CE7-F77C-4036-BBCF-FA7F31542FB4}"/>
              </a:ext>
            </a:extLst>
          </p:cNvPr>
          <p:cNvSpPr txBox="1"/>
          <p:nvPr/>
        </p:nvSpPr>
        <p:spPr>
          <a:xfrm>
            <a:off x="5357336" y="2203566"/>
            <a:ext cx="6894246" cy="959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914400">
              <a:defRPr/>
            </a:pPr>
            <a:r>
              <a:rPr lang="fr-FR" sz="2400" b="1" dirty="0">
                <a:solidFill>
                  <a:srgbClr val="002067"/>
                </a:solidFill>
                <a:latin typeface="Gadugi"/>
              </a:rPr>
              <a:t>+ Over </a:t>
            </a:r>
            <a:r>
              <a:rPr lang="fr-FR" sz="2400" b="1" dirty="0">
                <a:solidFill>
                  <a:srgbClr val="40ADBA"/>
                </a:solidFill>
                <a:latin typeface="Gadugi"/>
              </a:rPr>
              <a:t>800 projects </a:t>
            </a:r>
            <a:r>
              <a:rPr lang="fr-FR" sz="2400" b="1" dirty="0">
                <a:solidFill>
                  <a:srgbClr val="002067"/>
                </a:solidFill>
                <a:latin typeface="Gadugi"/>
              </a:rPr>
              <a:t>submitted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4D78D4E-1D6D-4DF3-9B3C-EB6BB5BB92B4}"/>
              </a:ext>
            </a:extLst>
          </p:cNvPr>
          <p:cNvSpPr txBox="1"/>
          <p:nvPr/>
        </p:nvSpPr>
        <p:spPr>
          <a:xfrm>
            <a:off x="-315433" y="2082214"/>
            <a:ext cx="6411433" cy="959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914400">
              <a:defRPr/>
            </a:pPr>
            <a:r>
              <a:rPr lang="fr-FR" sz="2400" b="1" dirty="0">
                <a:solidFill>
                  <a:srgbClr val="40ADBA"/>
                </a:solidFill>
                <a:latin typeface="Gadugi"/>
              </a:rPr>
              <a:t>€ 2.1 billion of public </a:t>
            </a:r>
            <a:r>
              <a:rPr lang="fr-FR" sz="2400" b="1" dirty="0" err="1">
                <a:solidFill>
                  <a:srgbClr val="40ADBA"/>
                </a:solidFill>
                <a:latin typeface="Gadugi"/>
              </a:rPr>
              <a:t>funding</a:t>
            </a:r>
            <a:r>
              <a:rPr lang="fr-FR" sz="2400" b="1" dirty="0">
                <a:solidFill>
                  <a:srgbClr val="40ADBA"/>
                </a:solidFill>
                <a:latin typeface="Gadugi"/>
              </a:rPr>
              <a:t> in </a:t>
            </a:r>
            <a:r>
              <a:rPr lang="fr-FR" sz="2400" b="1" dirty="0" err="1">
                <a:solidFill>
                  <a:srgbClr val="40ADBA"/>
                </a:solidFill>
                <a:latin typeface="Gadugi"/>
              </a:rPr>
              <a:t>various</a:t>
            </a:r>
            <a:r>
              <a:rPr lang="fr-FR" sz="2400" b="1" dirty="0">
                <a:solidFill>
                  <a:srgbClr val="40ADBA"/>
                </a:solidFill>
                <a:latin typeface="Gadugi"/>
              </a:rPr>
              <a:t> industries</a:t>
            </a:r>
            <a:endParaRPr lang="fr-FR" sz="2400" b="1" dirty="0">
              <a:solidFill>
                <a:srgbClr val="002067"/>
              </a:solidFill>
              <a:latin typeface="Gadugi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E0CC948-0321-4A9C-8851-4C36796E0725}"/>
              </a:ext>
            </a:extLst>
          </p:cNvPr>
          <p:cNvSpPr txBox="1"/>
          <p:nvPr/>
        </p:nvSpPr>
        <p:spPr>
          <a:xfrm>
            <a:off x="6065905" y="2683146"/>
            <a:ext cx="5449418" cy="959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914400">
              <a:defRPr/>
            </a:pPr>
            <a:r>
              <a:rPr lang="fr-FR" sz="2000" b="1" dirty="0">
                <a:solidFill>
                  <a:srgbClr val="002067"/>
                </a:solidFill>
                <a:latin typeface="Gadugi"/>
              </a:rPr>
              <a:t>Success rates </a:t>
            </a:r>
            <a:r>
              <a:rPr lang="fr-FR" sz="2000" b="1" u="sng" dirty="0" err="1">
                <a:solidFill>
                  <a:srgbClr val="002067"/>
                </a:solidFill>
                <a:latin typeface="Gadugi"/>
              </a:rPr>
              <a:t>twice</a:t>
            </a:r>
            <a:r>
              <a:rPr lang="fr-FR" sz="2000" b="1" u="sng" dirty="0">
                <a:solidFill>
                  <a:srgbClr val="002067"/>
                </a:solidFill>
                <a:latin typeface="Gadugi"/>
              </a:rPr>
              <a:t> </a:t>
            </a:r>
            <a:r>
              <a:rPr lang="fr-FR" sz="2000" b="1" u="sng" dirty="0" err="1">
                <a:solidFill>
                  <a:srgbClr val="002067"/>
                </a:solidFill>
                <a:latin typeface="Gadugi"/>
              </a:rPr>
              <a:t>higher</a:t>
            </a:r>
            <a:r>
              <a:rPr lang="fr-FR" sz="2000" b="1" u="sng" dirty="0">
                <a:solidFill>
                  <a:srgbClr val="002067"/>
                </a:solidFill>
                <a:latin typeface="Gadugi"/>
              </a:rPr>
              <a:t> </a:t>
            </a:r>
            <a:r>
              <a:rPr lang="fr-FR" sz="2000" b="1" dirty="0">
                <a:solidFill>
                  <a:srgbClr val="002067"/>
                </a:solidFill>
                <a:latin typeface="Gadugi"/>
              </a:rPr>
              <a:t>than the average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C1AB04F-EBF1-45BC-AEBE-AC0FAA8DC36A}"/>
              </a:ext>
            </a:extLst>
          </p:cNvPr>
          <p:cNvSpPr txBox="1"/>
          <p:nvPr/>
        </p:nvSpPr>
        <p:spPr>
          <a:xfrm>
            <a:off x="7742648" y="6394110"/>
            <a:ext cx="41083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fr-FR" sz="1000" i="1" dirty="0">
                <a:solidFill>
                  <a:srgbClr val="002067"/>
                </a:solidFill>
                <a:latin typeface="Gadugi"/>
              </a:rPr>
              <a:t>By volume: number of projects financed / number of projects set up </a:t>
            </a:r>
          </a:p>
          <a:p>
            <a:pPr defTabSz="914400">
              <a:defRPr/>
            </a:pPr>
            <a:r>
              <a:rPr lang="fr-FR" sz="1000" i="1" dirty="0">
                <a:solidFill>
                  <a:srgbClr val="002067"/>
                </a:solidFill>
                <a:latin typeface="Gadugi"/>
              </a:rPr>
              <a:t>In value: amount of aid obtained / amount of aid requested </a:t>
            </a:r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7B25DE0E-E8DE-46F3-B52D-B671E1BED1AA}"/>
              </a:ext>
            </a:extLst>
          </p:cNvPr>
          <p:cNvCxnSpPr/>
          <p:nvPr/>
        </p:nvCxnSpPr>
        <p:spPr>
          <a:xfrm>
            <a:off x="2362200" y="1186214"/>
            <a:ext cx="7556500" cy="1234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75C75EEF-CD34-45DE-B542-E33D882F627E}"/>
              </a:ext>
            </a:extLst>
          </p:cNvPr>
          <p:cNvCxnSpPr/>
          <p:nvPr/>
        </p:nvCxnSpPr>
        <p:spPr>
          <a:xfrm>
            <a:off x="2290282" y="1948214"/>
            <a:ext cx="7556500" cy="1234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6CCC524E-E0DC-428C-94A6-92D89ED9CAA1}"/>
              </a:ext>
            </a:extLst>
          </p:cNvPr>
          <p:cNvSpPr txBox="1"/>
          <p:nvPr/>
        </p:nvSpPr>
        <p:spPr>
          <a:xfrm>
            <a:off x="3916869" y="6271888"/>
            <a:ext cx="4000381" cy="53121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defTabSz="914400">
              <a:defRPr/>
            </a:pPr>
            <a:r>
              <a:rPr lang="fr-FR" sz="1000" i="1" dirty="0">
                <a:solidFill>
                  <a:srgbClr val="002067"/>
                </a:solidFill>
                <a:latin typeface="Gadugi"/>
              </a:rPr>
              <a:t>*Success rates for PIA 3 (2017-2020) and France 2030 (2021-)</a:t>
            </a:r>
          </a:p>
          <a:p>
            <a:pPr defTabSz="914400">
              <a:defRPr/>
            </a:pPr>
            <a:r>
              <a:rPr lang="fr-FR" sz="1000" i="1" dirty="0">
                <a:solidFill>
                  <a:srgbClr val="002067"/>
                </a:solidFill>
                <a:latin typeface="Gadugi"/>
              </a:rPr>
              <a:t>Europe: LIFE, H2020, EIC, Horizon Europe, EIB, CEF, Innovation </a:t>
            </a:r>
            <a:r>
              <a:rPr lang="fr-FR" sz="1000" i="1" dirty="0" err="1">
                <a:solidFill>
                  <a:srgbClr val="002067"/>
                </a:solidFill>
                <a:latin typeface="Gadugi"/>
              </a:rPr>
              <a:t>Fund</a:t>
            </a:r>
            <a:endParaRPr lang="fr-FR" sz="1000" i="1" dirty="0">
              <a:solidFill>
                <a:srgbClr val="002067"/>
              </a:solidFill>
              <a:latin typeface="Gadugi"/>
            </a:endParaRPr>
          </a:p>
          <a:p>
            <a:pPr defTabSz="914400">
              <a:defRPr/>
            </a:pPr>
            <a:r>
              <a:rPr lang="fr-FR" sz="1000" i="1" dirty="0">
                <a:solidFill>
                  <a:srgbClr val="002067"/>
                </a:solidFill>
                <a:latin typeface="Gadugi"/>
              </a:rPr>
              <a:t>Regions : Regionalized PIAs, ERDF...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161F79A-68AB-D320-967B-C80F28C31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059" y="3319169"/>
            <a:ext cx="6628121" cy="2843940"/>
          </a:xfrm>
          <a:prstGeom prst="rect">
            <a:avLst/>
          </a:prstGeom>
        </p:spPr>
      </p:pic>
      <p:pic>
        <p:nvPicPr>
          <p:cNvPr id="1026" name="Picture 2" descr="France 2030 — Wikipédia">
            <a:extLst>
              <a:ext uri="{FF2B5EF4-FFF2-40B4-BE49-F238E27FC236}">
                <a16:creationId xmlns:a16="http://schemas.microsoft.com/office/drawing/2014/main" id="{0DB09E92-9FC0-4D23-A321-D533D1143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735" y="4040728"/>
            <a:ext cx="556530" cy="52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CBC0F88-B3D3-CB5F-12F6-89B3DF452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560" y="2758198"/>
            <a:ext cx="5870957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37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0F5EFB-D21E-4529-84DC-97878C961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large network that can be quickly mobilized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C058FE-CAFE-481F-B4D4-2BB37B4FC75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2BBE56F-5A3C-431D-ACBA-7F0D6B6C513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BBFA52C-F515-4334-9118-16C9DB5B9BA0}"/>
              </a:ext>
            </a:extLst>
          </p:cNvPr>
          <p:cNvSpPr/>
          <p:nvPr/>
        </p:nvSpPr>
        <p:spPr>
          <a:xfrm>
            <a:off x="609601" y="5951609"/>
            <a:ext cx="10805248" cy="906391"/>
          </a:xfrm>
          <a:prstGeom prst="rect">
            <a:avLst/>
          </a:prstGeom>
          <a:solidFill>
            <a:srgbClr val="FFA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95BAEA44-0B0F-497C-B95B-0D5E05F089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1" y="1431036"/>
            <a:ext cx="4016990" cy="998265"/>
          </a:xfrm>
        </p:spPr>
        <p:txBody>
          <a:bodyPr/>
          <a:lstStyle/>
          <a:p>
            <a:pPr marL="0" indent="0" algn="just">
              <a:lnSpc>
                <a:spcPct val="85000"/>
              </a:lnSpc>
              <a:buSzPct val="100000"/>
              <a:buNone/>
            </a:pPr>
            <a:r>
              <a:rPr lang="en-US" b="1" dirty="0">
                <a:solidFill>
                  <a:srgbClr val="FFA579"/>
                </a:solidFill>
                <a:cs typeface="Segoe UI Semilight" panose="020B0402040204020203" pitchFamily="34" charset="0"/>
              </a:rPr>
              <a:t>Privileged relationships with  numerous actors and decision-makers of the innovation ecosystem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D1D78DD-C643-4DF5-BE8C-6FF0C0EF186C}"/>
              </a:ext>
            </a:extLst>
          </p:cNvPr>
          <p:cNvGrpSpPr/>
          <p:nvPr/>
        </p:nvGrpSpPr>
        <p:grpSpPr>
          <a:xfrm>
            <a:off x="7897589" y="2429301"/>
            <a:ext cx="2206073" cy="523220"/>
            <a:chOff x="14915329" y="5137724"/>
            <a:chExt cx="4303947" cy="1020779"/>
          </a:xfrm>
        </p:grpSpPr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82999C95-5F86-48F3-A42C-A9091A19BAE6}"/>
                </a:ext>
              </a:extLst>
            </p:cNvPr>
            <p:cNvSpPr txBox="1"/>
            <p:nvPr/>
          </p:nvSpPr>
          <p:spPr>
            <a:xfrm>
              <a:off x="15680503" y="5137724"/>
              <a:ext cx="3538773" cy="1020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2067"/>
                  </a:solidFill>
                  <a:cs typeface="Segoe UI" panose="020B0502040204020203" pitchFamily="34" charset="0"/>
                </a:rPr>
                <a:t>Banks and investment funds</a:t>
              </a:r>
            </a:p>
          </p:txBody>
        </p:sp>
        <p:pic>
          <p:nvPicPr>
            <p:cNvPr id="47" name="Graphique 46">
              <a:extLst>
                <a:ext uri="{FF2B5EF4-FFF2-40B4-BE49-F238E27FC236}">
                  <a16:creationId xmlns:a16="http://schemas.microsoft.com/office/drawing/2014/main" id="{9C2C1B4C-9D62-4262-BA91-AEB6E576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915329" y="5217089"/>
              <a:ext cx="837708" cy="763245"/>
            </a:xfrm>
            <a:prstGeom prst="rect">
              <a:avLst/>
            </a:prstGeom>
          </p:spPr>
        </p:pic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0E34E157-33FB-4327-B2C2-1A1309930410}"/>
              </a:ext>
            </a:extLst>
          </p:cNvPr>
          <p:cNvGrpSpPr/>
          <p:nvPr/>
        </p:nvGrpSpPr>
        <p:grpSpPr>
          <a:xfrm>
            <a:off x="5239963" y="1431036"/>
            <a:ext cx="1712074" cy="938182"/>
            <a:chOff x="4480903" y="4095048"/>
            <a:chExt cx="3340178" cy="1830351"/>
          </a:xfrm>
        </p:grpSpPr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604BBD95-79DC-44CF-8960-6350713E3A73}"/>
                </a:ext>
              </a:extLst>
            </p:cNvPr>
            <p:cNvSpPr txBox="1"/>
            <p:nvPr/>
          </p:nvSpPr>
          <p:spPr>
            <a:xfrm>
              <a:off x="4480903" y="4095048"/>
              <a:ext cx="3340178" cy="1020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2067"/>
                  </a:solidFill>
                  <a:cs typeface="Segoe UI" panose="020B0502040204020203" pitchFamily="34" charset="0"/>
                </a:rPr>
                <a:t>Public actors of promotion</a:t>
              </a:r>
            </a:p>
          </p:txBody>
        </p:sp>
        <p:pic>
          <p:nvPicPr>
            <p:cNvPr id="50" name="Graphique 49">
              <a:extLst>
                <a:ext uri="{FF2B5EF4-FFF2-40B4-BE49-F238E27FC236}">
                  <a16:creationId xmlns:a16="http://schemas.microsoft.com/office/drawing/2014/main" id="{BD71B354-C8E0-4403-9CF1-A3E125A71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24947" y="5145701"/>
              <a:ext cx="969355" cy="779698"/>
            </a:xfrm>
            <a:prstGeom prst="rect">
              <a:avLst/>
            </a:prstGeom>
          </p:spPr>
        </p:pic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77EBDF95-40F0-46D4-A53A-4DB9C2ACFD5E}"/>
              </a:ext>
            </a:extLst>
          </p:cNvPr>
          <p:cNvGrpSpPr/>
          <p:nvPr/>
        </p:nvGrpSpPr>
        <p:grpSpPr>
          <a:xfrm>
            <a:off x="2597662" y="2534774"/>
            <a:ext cx="1696751" cy="415580"/>
            <a:chOff x="4810695" y="4948001"/>
            <a:chExt cx="3310283" cy="810777"/>
          </a:xfrm>
        </p:grpSpPr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ECA43280-F37A-4320-9FED-89C0B2D2E3C9}"/>
                </a:ext>
              </a:extLst>
            </p:cNvPr>
            <p:cNvSpPr txBox="1"/>
            <p:nvPr/>
          </p:nvSpPr>
          <p:spPr>
            <a:xfrm>
              <a:off x="4810695" y="5090881"/>
              <a:ext cx="2499437" cy="600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2067"/>
                  </a:solidFill>
                  <a:cs typeface="Segoe UI" panose="020B0502040204020203" pitchFamily="34" charset="0"/>
                </a:rPr>
                <a:t>Collectivities</a:t>
              </a:r>
            </a:p>
          </p:txBody>
        </p:sp>
        <p:pic>
          <p:nvPicPr>
            <p:cNvPr id="53" name="Graphique 52">
              <a:extLst>
                <a:ext uri="{FF2B5EF4-FFF2-40B4-BE49-F238E27FC236}">
                  <a16:creationId xmlns:a16="http://schemas.microsoft.com/office/drawing/2014/main" id="{B5AB9914-782F-43A6-912E-2F5745D89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232984" y="4948001"/>
              <a:ext cx="887994" cy="810777"/>
            </a:xfrm>
            <a:prstGeom prst="rect">
              <a:avLst/>
            </a:prstGeom>
          </p:spPr>
        </p:pic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07B99E0D-9222-4F0C-8D3A-6B9A2983F547}"/>
              </a:ext>
            </a:extLst>
          </p:cNvPr>
          <p:cNvGrpSpPr/>
          <p:nvPr/>
        </p:nvGrpSpPr>
        <p:grpSpPr>
          <a:xfrm>
            <a:off x="1408032" y="3429000"/>
            <a:ext cx="1810298" cy="482359"/>
            <a:chOff x="560074" y="3474805"/>
            <a:chExt cx="3531807" cy="941060"/>
          </a:xfrm>
        </p:grpSpPr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D83E5930-8CD4-43B7-AF24-09CAC137F6DD}"/>
                </a:ext>
              </a:extLst>
            </p:cNvPr>
            <p:cNvSpPr txBox="1"/>
            <p:nvPr/>
          </p:nvSpPr>
          <p:spPr>
            <a:xfrm>
              <a:off x="560074" y="3474805"/>
              <a:ext cx="2553810" cy="600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002067"/>
                  </a:solidFill>
                  <a:cs typeface="Segoe UI" panose="020B0502040204020203" pitchFamily="34" charset="0"/>
                </a:rPr>
                <a:t>Public funders</a:t>
              </a:r>
            </a:p>
          </p:txBody>
        </p:sp>
        <p:pic>
          <p:nvPicPr>
            <p:cNvPr id="56" name="Graphique 55">
              <a:extLst>
                <a:ext uri="{FF2B5EF4-FFF2-40B4-BE49-F238E27FC236}">
                  <a16:creationId xmlns:a16="http://schemas.microsoft.com/office/drawing/2014/main" id="{32E3C76C-7845-44E7-808C-4401A8D03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254491" y="3578475"/>
              <a:ext cx="837390" cy="837390"/>
            </a:xfrm>
            <a:prstGeom prst="rect">
              <a:avLst/>
            </a:prstGeom>
          </p:spPr>
        </p:pic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F8EB711-422C-4D3B-8B12-EA29C8F43FEF}"/>
              </a:ext>
            </a:extLst>
          </p:cNvPr>
          <p:cNvGrpSpPr/>
          <p:nvPr/>
        </p:nvGrpSpPr>
        <p:grpSpPr>
          <a:xfrm>
            <a:off x="9089881" y="3554975"/>
            <a:ext cx="2855685" cy="523220"/>
            <a:chOff x="8359360" y="3547388"/>
            <a:chExt cx="5571309" cy="1020779"/>
          </a:xfrm>
        </p:grpSpPr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66849B78-2597-4328-871E-1E8AD9939C8C}"/>
                </a:ext>
              </a:extLst>
            </p:cNvPr>
            <p:cNvSpPr txBox="1"/>
            <p:nvPr/>
          </p:nvSpPr>
          <p:spPr>
            <a:xfrm>
              <a:off x="9356494" y="3547388"/>
              <a:ext cx="4574175" cy="1020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2067"/>
                  </a:solidFill>
                  <a:cs typeface="Segoe UI" panose="020B0502040204020203" pitchFamily="34" charset="0"/>
                </a:rPr>
                <a:t>Professional and sectorial organizations</a:t>
              </a:r>
            </a:p>
          </p:txBody>
        </p:sp>
        <p:pic>
          <p:nvPicPr>
            <p:cNvPr id="59" name="Graphique 58">
              <a:extLst>
                <a:ext uri="{FF2B5EF4-FFF2-40B4-BE49-F238E27FC236}">
                  <a16:creationId xmlns:a16="http://schemas.microsoft.com/office/drawing/2014/main" id="{0699416D-53EA-42D6-9D37-7160FD9F8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8359360" y="3651634"/>
              <a:ext cx="791652" cy="791652"/>
            </a:xfrm>
            <a:prstGeom prst="rect">
              <a:avLst/>
            </a:prstGeom>
          </p:spPr>
        </p:pic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231AC661-0066-43A3-A47A-DF4DDDA6AE4C}"/>
              </a:ext>
            </a:extLst>
          </p:cNvPr>
          <p:cNvGrpSpPr/>
          <p:nvPr/>
        </p:nvGrpSpPr>
        <p:grpSpPr>
          <a:xfrm>
            <a:off x="9481844" y="4531725"/>
            <a:ext cx="1981645" cy="523220"/>
            <a:chOff x="7067491" y="3979217"/>
            <a:chExt cx="3866099" cy="1020778"/>
          </a:xfrm>
        </p:grpSpPr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636E5217-95A3-429F-8C04-05BEE890AAAD}"/>
                </a:ext>
              </a:extLst>
            </p:cNvPr>
            <p:cNvSpPr txBox="1"/>
            <p:nvPr/>
          </p:nvSpPr>
          <p:spPr>
            <a:xfrm>
              <a:off x="7891313" y="3979217"/>
              <a:ext cx="3042277" cy="1020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2067"/>
                  </a:solidFill>
                  <a:cs typeface="Segoe UI" panose="020B0502040204020203" pitchFamily="34" charset="0"/>
                </a:rPr>
                <a:t>Ministries European DG</a:t>
              </a:r>
            </a:p>
          </p:txBody>
        </p:sp>
        <p:pic>
          <p:nvPicPr>
            <p:cNvPr id="62" name="Graphique 61">
              <a:extLst>
                <a:ext uri="{FF2B5EF4-FFF2-40B4-BE49-F238E27FC236}">
                  <a16:creationId xmlns:a16="http://schemas.microsoft.com/office/drawing/2014/main" id="{D073F14C-B85A-492D-A4C2-2FAF6E8C0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7067491" y="4085997"/>
              <a:ext cx="791652" cy="757964"/>
            </a:xfrm>
            <a:prstGeom prst="rect">
              <a:avLst/>
            </a:prstGeom>
          </p:spPr>
        </p:pic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1F190002-3B3D-41DD-B5BF-E966268F3334}"/>
              </a:ext>
            </a:extLst>
          </p:cNvPr>
          <p:cNvGrpSpPr/>
          <p:nvPr/>
        </p:nvGrpSpPr>
        <p:grpSpPr>
          <a:xfrm>
            <a:off x="930942" y="4586457"/>
            <a:ext cx="1803801" cy="523220"/>
            <a:chOff x="1892582" y="9076894"/>
            <a:chExt cx="3519133" cy="1020778"/>
          </a:xfrm>
        </p:grpSpPr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C34EBDF9-05C5-4C79-BB3E-7C4DE8F44F6E}"/>
                </a:ext>
              </a:extLst>
            </p:cNvPr>
            <p:cNvSpPr txBox="1"/>
            <p:nvPr/>
          </p:nvSpPr>
          <p:spPr>
            <a:xfrm>
              <a:off x="1892582" y="9076894"/>
              <a:ext cx="2553811" cy="1020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002067"/>
                  </a:solidFill>
                  <a:cs typeface="Segoe UI" panose="020B0502040204020203" pitchFamily="34" charset="0"/>
                </a:rPr>
                <a:t>Competitive clusters</a:t>
              </a:r>
            </a:p>
          </p:txBody>
        </p:sp>
        <p:pic>
          <p:nvPicPr>
            <p:cNvPr id="65" name="Image 64">
              <a:extLst>
                <a:ext uri="{FF2B5EF4-FFF2-40B4-BE49-F238E27FC236}">
                  <a16:creationId xmlns:a16="http://schemas.microsoft.com/office/drawing/2014/main" id="{F8A25889-99A1-47F4-9501-583924987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4308" y="9185457"/>
              <a:ext cx="857407" cy="857407"/>
            </a:xfrm>
            <a:prstGeom prst="rect">
              <a:avLst/>
            </a:prstGeom>
          </p:spPr>
        </p:pic>
      </p:grpSp>
      <p:sp>
        <p:nvSpPr>
          <p:cNvPr id="66" name="Arc 65">
            <a:extLst>
              <a:ext uri="{FF2B5EF4-FFF2-40B4-BE49-F238E27FC236}">
                <a16:creationId xmlns:a16="http://schemas.microsoft.com/office/drawing/2014/main" id="{00FF674A-351B-4EC5-9BDF-684F973DDE86}"/>
              </a:ext>
            </a:extLst>
          </p:cNvPr>
          <p:cNvSpPr/>
          <p:nvPr/>
        </p:nvSpPr>
        <p:spPr>
          <a:xfrm rot="10800000" flipV="1">
            <a:off x="2921557" y="2733333"/>
            <a:ext cx="6306478" cy="5743310"/>
          </a:xfrm>
          <a:prstGeom prst="arc">
            <a:avLst>
              <a:gd name="adj1" fmla="val 10991438"/>
              <a:gd name="adj2" fmla="val 21424007"/>
            </a:avLst>
          </a:prstGeom>
          <a:ln w="57150">
            <a:solidFill>
              <a:srgbClr val="00206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7" name="Image 66">
            <a:extLst>
              <a:ext uri="{FF2B5EF4-FFF2-40B4-BE49-F238E27FC236}">
                <a16:creationId xmlns:a16="http://schemas.microsoft.com/office/drawing/2014/main" id="{EB96E99E-B9B7-4AB3-864B-0A8E087C781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6246" y="3507878"/>
            <a:ext cx="2606402" cy="105212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ADBA2D68-58BC-4CAD-AFB2-418E12B9AB56}"/>
              </a:ext>
            </a:extLst>
          </p:cNvPr>
          <p:cNvSpPr/>
          <p:nvPr/>
        </p:nvSpPr>
        <p:spPr>
          <a:xfrm>
            <a:off x="2963965" y="5100073"/>
            <a:ext cx="6264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7"/>
                </a:solidFill>
                <a:latin typeface="+mj-lt"/>
                <a:cs typeface="MV Boli" panose="02000500030200090000" pitchFamily="2" charset="0"/>
              </a:rPr>
              <a:t>Our daily interlocutors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1C27708-48B9-49BD-8E6F-0E16C46A4A5A}"/>
              </a:ext>
            </a:extLst>
          </p:cNvPr>
          <p:cNvSpPr/>
          <p:nvPr/>
        </p:nvSpPr>
        <p:spPr>
          <a:xfrm>
            <a:off x="0" y="6020582"/>
            <a:ext cx="11750722" cy="7847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" name="Image 70">
            <a:extLst>
              <a:ext uri="{FF2B5EF4-FFF2-40B4-BE49-F238E27FC236}">
                <a16:creationId xmlns:a16="http://schemas.microsoft.com/office/drawing/2014/main" id="{9F2C1064-5029-4BD5-A5EF-702AD826F0C9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7419" y="6109109"/>
            <a:ext cx="815218" cy="497897"/>
          </a:xfrm>
          <a:prstGeom prst="rect">
            <a:avLst/>
          </a:prstGeom>
        </p:spPr>
      </p:pic>
      <p:pic>
        <p:nvPicPr>
          <p:cNvPr id="74" name="Picture 2" descr="Résultat de recherche d'images pour &quot;logo bpifrance&quot;">
            <a:extLst>
              <a:ext uri="{FF2B5EF4-FFF2-40B4-BE49-F238E27FC236}">
                <a16:creationId xmlns:a16="http://schemas.microsoft.com/office/drawing/2014/main" id="{46807C6D-0A81-4E68-B8F4-9EC07EA77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7961" y="6150942"/>
            <a:ext cx="915156" cy="45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Résultat de recherche d'images pour &quot;banque des territoires&quot;">
            <a:extLst>
              <a:ext uri="{FF2B5EF4-FFF2-40B4-BE49-F238E27FC236}">
                <a16:creationId xmlns:a16="http://schemas.microsoft.com/office/drawing/2014/main" id="{5F51959F-B3DC-451B-8418-447F986F3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8841" y="6244768"/>
            <a:ext cx="1386261" cy="30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Résultat de recherche d'images pour &quot;Syntec&quot;">
            <a:extLst>
              <a:ext uri="{FF2B5EF4-FFF2-40B4-BE49-F238E27FC236}">
                <a16:creationId xmlns:a16="http://schemas.microsoft.com/office/drawing/2014/main" id="{07F57B87-7ECC-43C4-B11C-064903C82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621" y="6199616"/>
            <a:ext cx="1037254" cy="47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Résultat de recherche d'images pour &quot;UIMM&quot;">
            <a:extLst>
              <a:ext uri="{FF2B5EF4-FFF2-40B4-BE49-F238E27FC236}">
                <a16:creationId xmlns:a16="http://schemas.microsoft.com/office/drawing/2014/main" id="{77BDD302-F04D-463A-83E6-0517E7379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6619" y="6188516"/>
            <a:ext cx="557224" cy="48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id="{DF126C30-89FB-4617-9053-DE31A874139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3324" y="6197301"/>
            <a:ext cx="895761" cy="421411"/>
          </a:xfrm>
          <a:prstGeom prst="rect">
            <a:avLst/>
          </a:prstGeom>
        </p:spPr>
      </p:pic>
      <p:pic>
        <p:nvPicPr>
          <p:cNvPr id="83" name="Picture 4" descr="Programme d&amp;#39;investissements d&amp;#39;avenir | Banque des Territoires">
            <a:extLst>
              <a:ext uri="{FF2B5EF4-FFF2-40B4-BE49-F238E27FC236}">
                <a16:creationId xmlns:a16="http://schemas.microsoft.com/office/drawing/2014/main" id="{4CC18F02-D69E-49C3-B864-562C7B081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9085" y="6139609"/>
            <a:ext cx="554944" cy="5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ANR on Twitter: &amp;quot;L&amp;#39;#ANRTour commence le lundi 6 septembre 2021 à 14h avec  un premier webinaire de présentation du Plan d&amp;#39;action 2022, des instruments  de financement et appels inscrits, de l&amp;#39;Appel à">
            <a:extLst>
              <a:ext uri="{FF2B5EF4-FFF2-40B4-BE49-F238E27FC236}">
                <a16:creationId xmlns:a16="http://schemas.microsoft.com/office/drawing/2014/main" id="{D3ED6253-F217-4180-99C8-311767F091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673" r="2714" b="32523"/>
          <a:stretch/>
        </p:blipFill>
        <p:spPr bwMode="auto">
          <a:xfrm>
            <a:off x="8534150" y="6318236"/>
            <a:ext cx="560674" cy="21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4" descr="Résultat de recherche d'images pour &quot;BEI&quot;">
            <a:extLst>
              <a:ext uri="{FF2B5EF4-FFF2-40B4-BE49-F238E27FC236}">
                <a16:creationId xmlns:a16="http://schemas.microsoft.com/office/drawing/2014/main" id="{63A4BCF3-54F7-4CB1-B9EB-DFF7BA399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4779" y="6202602"/>
            <a:ext cx="997374" cy="40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D27D426-A368-4236-A705-9C15642C201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772044" y="6194766"/>
            <a:ext cx="1143666" cy="4437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436427-1273-9205-5DD8-67341D9FD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643" y="6188516"/>
            <a:ext cx="392559" cy="46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DDF38B8-9BD1-BC83-62DA-CB4BE0C6B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91" y="6300941"/>
            <a:ext cx="1003657" cy="27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es Points de Contact Nationaux | Horizon-europe.gouv.fr">
            <a:extLst>
              <a:ext uri="{FF2B5EF4-FFF2-40B4-BE49-F238E27FC236}">
                <a16:creationId xmlns:a16="http://schemas.microsoft.com/office/drawing/2014/main" id="{1F19ABA7-7678-BA6B-679B-2CF2827AE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674" y="6179589"/>
            <a:ext cx="916463" cy="48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47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7FE2BE-1DB9-4D01-868B-02C097634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keys to a </a:t>
            </a:r>
            <a:r>
              <a:rPr lang="fr-FR" dirty="0" err="1"/>
              <a:t>successful</a:t>
            </a:r>
            <a:r>
              <a:rPr lang="fr-FR" dirty="0"/>
              <a:t> application file to </a:t>
            </a:r>
            <a:r>
              <a:rPr lang="fr-FR" dirty="0" err="1"/>
              <a:t>European</a:t>
            </a:r>
            <a:r>
              <a:rPr lang="fr-FR" dirty="0"/>
              <a:t> and national calls for </a:t>
            </a:r>
            <a:r>
              <a:rPr lang="fr-FR" dirty="0" err="1"/>
              <a:t>proposals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4E5282-1BAB-4820-B847-4EBF820164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2BBE56F-5A3C-431D-ACBA-7F0D6B6C51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6640217-2850-A431-1B22-4EE79F61A7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19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2985BDA-E692-F78B-EF53-F1DB25DFF0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2BBE56F-5A3C-431D-ACBA-7F0D6B6C5134}" type="slidenum">
              <a:rPr lang="fr-FR" smtClean="0"/>
              <a:t>8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31AC7A9-DF5A-419C-3D90-2ACAE28A2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83" y="281192"/>
            <a:ext cx="5118847" cy="987425"/>
          </a:xfrm>
        </p:spPr>
        <p:txBody>
          <a:bodyPr>
            <a:noAutofit/>
          </a:bodyPr>
          <a:lstStyle/>
          <a:p>
            <a:r>
              <a:rPr lang="fr-FR" sz="2400" dirty="0"/>
              <a:t>Lessons </a:t>
            </a:r>
            <a:r>
              <a:rPr lang="fr-FR" sz="2400" dirty="0" err="1"/>
              <a:t>from</a:t>
            </a:r>
            <a:r>
              <a:rPr lang="fr-FR" sz="2400" dirty="0"/>
              <a:t> 33 years of supporting innovation and business </a:t>
            </a:r>
            <a:r>
              <a:rPr lang="fr-FR" sz="2400" dirty="0" err="1"/>
              <a:t>development</a:t>
            </a:r>
            <a:r>
              <a:rPr lang="fr-FR" sz="2400" dirty="0"/>
              <a:t> in Europe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3469B5-384D-2F67-B9B9-E33C1AC677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9247" y="1444699"/>
            <a:ext cx="5118847" cy="3893128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1990s: </a:t>
            </a:r>
            <a:r>
              <a:rPr lang="en-US" dirty="0"/>
              <a:t>the challenge of international competitiveness through technological upgrading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2000s</a:t>
            </a:r>
            <a:r>
              <a:rPr lang="en-US" dirty="0"/>
              <a:t>: the challenge of economic efficiency through analysis of the spin-offs associated with investment in innovation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2010s</a:t>
            </a:r>
            <a:r>
              <a:rPr lang="en-US" dirty="0"/>
              <a:t>: a sustainable development challenge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2020s</a:t>
            </a:r>
            <a:r>
              <a:rPr lang="en-US" dirty="0"/>
              <a:t>: sovereignty and security at stake</a:t>
            </a:r>
          </a:p>
        </p:txBody>
      </p:sp>
    </p:spTree>
    <p:extLst>
      <p:ext uri="{BB962C8B-B14F-4D97-AF65-F5344CB8AC3E}">
        <p14:creationId xmlns:p14="http://schemas.microsoft.com/office/powerpoint/2010/main" val="368665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47242D-9242-4837-A80C-593306FEA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"/>
            <a:ext cx="10487024" cy="1325563"/>
          </a:xfrm>
        </p:spPr>
        <p:txBody>
          <a:bodyPr/>
          <a:lstStyle/>
          <a:p>
            <a:r>
              <a:rPr lang="fr-FR" dirty="0"/>
              <a:t>3 </a:t>
            </a:r>
            <a:r>
              <a:rPr lang="fr-FR" dirty="0" err="1"/>
              <a:t>advices</a:t>
            </a:r>
            <a:r>
              <a:rPr lang="fr-FR" dirty="0"/>
              <a:t> to </a:t>
            </a:r>
            <a:r>
              <a:rPr lang="fr-FR" dirty="0" err="1"/>
              <a:t>build</a:t>
            </a:r>
            <a:r>
              <a:rPr lang="fr-FR" dirty="0"/>
              <a:t> a </a:t>
            </a:r>
            <a:r>
              <a:rPr lang="fr-FR" dirty="0" err="1"/>
              <a:t>strong</a:t>
            </a:r>
            <a:r>
              <a:rPr lang="fr-FR" dirty="0"/>
              <a:t> public </a:t>
            </a:r>
            <a:r>
              <a:rPr lang="fr-FR" dirty="0" err="1"/>
              <a:t>funding</a:t>
            </a:r>
            <a:r>
              <a:rPr lang="fr-FR" dirty="0"/>
              <a:t> </a:t>
            </a:r>
            <a:r>
              <a:rPr lang="fr-FR" dirty="0" err="1"/>
              <a:t>strategy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AB2B506-16DF-FBE1-45B9-47513993D68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BBE56F-5A3C-431D-ACBA-7F0D6B6C5134}" type="slidenum">
              <a:rPr kumimoji="0" lang="fr-F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9</a:t>
            </a:fld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dug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1A8237-5D24-4D83-9439-10BEDE24CF39}"/>
              </a:ext>
            </a:extLst>
          </p:cNvPr>
          <p:cNvSpPr/>
          <p:nvPr/>
        </p:nvSpPr>
        <p:spPr>
          <a:xfrm>
            <a:off x="1690163" y="3183881"/>
            <a:ext cx="961111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u="sng" dirty="0">
                <a:solidFill>
                  <a:schemeClr val="accent1"/>
                </a:solidFill>
                <a:latin typeface="Gadugi"/>
              </a:rPr>
              <a:t>Anticipate to build consistent projects</a:t>
            </a:r>
            <a:r>
              <a:rPr lang="en-US" sz="2400" b="1" dirty="0">
                <a:solidFill>
                  <a:schemeClr val="accent1"/>
                </a:solidFill>
                <a:latin typeface="Gadugi"/>
              </a:rPr>
              <a:t> in regards with public policies and targeted call for proposals specifications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C7E6A7C-67C2-4543-84A8-4C0F49355562}"/>
              </a:ext>
            </a:extLst>
          </p:cNvPr>
          <p:cNvSpPr/>
          <p:nvPr/>
        </p:nvSpPr>
        <p:spPr>
          <a:xfrm>
            <a:off x="609601" y="1345235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A579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0CC9D4-1CF5-42BE-A93E-1D449B13C165}"/>
              </a:ext>
            </a:extLst>
          </p:cNvPr>
          <p:cNvSpPr/>
          <p:nvPr/>
        </p:nvSpPr>
        <p:spPr>
          <a:xfrm>
            <a:off x="1690163" y="1325563"/>
            <a:ext cx="961111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u="sng" dirty="0">
                <a:solidFill>
                  <a:schemeClr val="accent1"/>
                </a:solidFill>
                <a:latin typeface="Gadugi"/>
              </a:rPr>
              <a:t>Look for the right call(s) for proposals</a:t>
            </a:r>
            <a:r>
              <a:rPr lang="en-US" sz="2400" b="1" dirty="0">
                <a:solidFill>
                  <a:schemeClr val="accent1"/>
                </a:solidFill>
                <a:latin typeface="Gadugi"/>
              </a:rPr>
              <a:t> according to your R&amp;D and industrial roadmap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Gadugi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0B72555-E790-45D7-A783-C8841B26A3D5}"/>
              </a:ext>
            </a:extLst>
          </p:cNvPr>
          <p:cNvSpPr/>
          <p:nvPr/>
        </p:nvSpPr>
        <p:spPr>
          <a:xfrm>
            <a:off x="609601" y="3086226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A579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2</a:t>
            </a:r>
          </a:p>
        </p:txBody>
      </p:sp>
      <p:sp>
        <p:nvSpPr>
          <p:cNvPr id="16" name="Espace réservé du numéro de diapositive 1">
            <a:extLst>
              <a:ext uri="{FF2B5EF4-FFF2-40B4-BE49-F238E27FC236}">
                <a16:creationId xmlns:a16="http://schemas.microsoft.com/office/drawing/2014/main" id="{50D20550-68F1-4950-BB32-39C14D6EDB47}"/>
              </a:ext>
            </a:extLst>
          </p:cNvPr>
          <p:cNvSpPr txBox="1">
            <a:spLocks/>
          </p:cNvSpPr>
          <p:nvPr/>
        </p:nvSpPr>
        <p:spPr>
          <a:xfrm>
            <a:off x="11489872" y="6320315"/>
            <a:ext cx="7617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BBE56F-5A3C-431D-ACBA-7F0D6B6C5134}" type="slidenum">
              <a:rPr kumimoji="0" lang="fr-F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9</a:t>
            </a:fld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dugi"/>
              <a:ea typeface="+mn-ea"/>
              <a:cs typeface="+mn-cs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5FF6F20-F7E6-DD0A-612E-F497F1B3EDF8}"/>
              </a:ext>
            </a:extLst>
          </p:cNvPr>
          <p:cNvSpPr/>
          <p:nvPr/>
        </p:nvSpPr>
        <p:spPr>
          <a:xfrm>
            <a:off x="609601" y="5055565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A579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5F11AB-3C40-90F3-1E1E-B60804A1090E}"/>
              </a:ext>
            </a:extLst>
          </p:cNvPr>
          <p:cNvSpPr/>
          <p:nvPr/>
        </p:nvSpPr>
        <p:spPr>
          <a:xfrm>
            <a:off x="1690162" y="5124422"/>
            <a:ext cx="964276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adugi"/>
              </a:rPr>
              <a:t>Secure</a:t>
            </a:r>
            <a:r>
              <a:rPr lang="en-US" sz="2400" b="1" dirty="0">
                <a:solidFill>
                  <a:schemeClr val="accent1"/>
                </a:solidFill>
                <a:latin typeface="Gadugi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adugi"/>
              </a:rPr>
              <a:t>public authorities’ payments throughout the project by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adugi"/>
              </a:rPr>
              <a:t> robust project management and reporting methods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Gadugi"/>
            </a:endParaRPr>
          </a:p>
        </p:txBody>
      </p:sp>
    </p:spTree>
    <p:extLst>
      <p:ext uri="{BB962C8B-B14F-4D97-AF65-F5344CB8AC3E}">
        <p14:creationId xmlns:p14="http://schemas.microsoft.com/office/powerpoint/2010/main" val="175842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9" grpId="0"/>
      <p:bldP spid="10" grpId="0" animBg="1"/>
      <p:bldP spid="7" grpId="0" animBg="1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hème Office">
  <a:themeElements>
    <a:clrScheme name="Personnalisé 5">
      <a:dk1>
        <a:srgbClr val="000000"/>
      </a:dk1>
      <a:lt1>
        <a:srgbClr val="FFFFFF"/>
      </a:lt1>
      <a:dk2>
        <a:srgbClr val="5E5454"/>
      </a:dk2>
      <a:lt2>
        <a:srgbClr val="F2F2F2"/>
      </a:lt2>
      <a:accent1>
        <a:srgbClr val="002067"/>
      </a:accent1>
      <a:accent2>
        <a:srgbClr val="3FADBA"/>
      </a:accent2>
      <a:accent3>
        <a:srgbClr val="FFA579"/>
      </a:accent3>
      <a:accent4>
        <a:srgbClr val="6B96C2"/>
      </a:accent4>
      <a:accent5>
        <a:srgbClr val="8AD4D1"/>
      </a:accent5>
      <a:accent6>
        <a:srgbClr val="FFCFB8"/>
      </a:accent6>
      <a:hlink>
        <a:srgbClr val="002067"/>
      </a:hlink>
      <a:folHlink>
        <a:srgbClr val="FFA579"/>
      </a:folHlink>
    </a:clrScheme>
    <a:fontScheme name="Personnalisé">
      <a:majorFont>
        <a:latin typeface="Gadugi"/>
        <a:ea typeface=""/>
        <a:cs typeface=""/>
      </a:majorFont>
      <a:minorFont>
        <a:latin typeface="Gadug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>
        <a:noAutofit/>
      </a:bodyPr>
      <a:lstStyle>
        <a:defPPr marL="285750" indent="-285750" algn="l">
          <a:buBlip>
            <a:blip xmlns:r="http://schemas.openxmlformats.org/officeDocument/2006/relationships" r:embed="rId1"/>
          </a:buBlip>
          <a:defRPr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DDF9483-EDF6-4304-896E-E4D614CDE92F}">
  <we:reference id="1f10c864-4731-4e3b-a5d3-b495acadc100" version="1.0.0.7" store="EXCatalog" storeType="EXCatalog"/>
  <we:alternateReferences>
    <we:reference id="WA104382001" version="1.0.0.7" store="fr-FR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1612</Words>
  <Application>Microsoft Office PowerPoint</Application>
  <PresentationFormat>Grand écran</PresentationFormat>
  <Paragraphs>253</Paragraphs>
  <Slides>19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Corbel</vt:lpstr>
      <vt:lpstr>Gadugi</vt:lpstr>
      <vt:lpstr>MV Boli</vt:lpstr>
      <vt:lpstr>Segoe UI</vt:lpstr>
      <vt:lpstr>Segoe UI Semilight</vt:lpstr>
      <vt:lpstr>Wingdings</vt:lpstr>
      <vt:lpstr>Thème Office</vt:lpstr>
      <vt:lpstr>Navigating and benefiting from European public funding</vt:lpstr>
      <vt:lpstr>Content</vt:lpstr>
      <vt:lpstr>D&amp;Consultants in the public funding ecosystem</vt:lpstr>
      <vt:lpstr>Our missions : to impact the future of companies and territories, starting today</vt:lpstr>
      <vt:lpstr>Public funding specialist</vt:lpstr>
      <vt:lpstr>A large network that can be quickly mobilized</vt:lpstr>
      <vt:lpstr>The keys to a successful application file to European and national calls for proposals</vt:lpstr>
      <vt:lpstr>Lessons from 33 years of supporting innovation and business development in Europe</vt:lpstr>
      <vt:lpstr>3 advices to build a strong public funding strategy</vt:lpstr>
      <vt:lpstr>1- Looking for the right call(s) for proposals according to your R&amp;D and industrial roadmap </vt:lpstr>
      <vt:lpstr>Présentation PowerPoint</vt:lpstr>
      <vt:lpstr>Présentation PowerPoint</vt:lpstr>
      <vt:lpstr>3 - Secure public authorities’ payments throughout the project by robust project management and reporting methods</vt:lpstr>
      <vt:lpstr>The direct public funding landscape</vt:lpstr>
      <vt:lpstr>Direct public funding</vt:lpstr>
      <vt:lpstr>Major public programs to meet complementary challenges</vt:lpstr>
      <vt:lpstr>Direct public funding - How is it organized?</vt:lpstr>
      <vt:lpstr>Présentation PowerPoint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Estelle Guillemin</dc:creator>
  <cp:keywords>, docId:69AAAE2E77C03DD870CB23272AA02314</cp:keywords>
  <cp:lastModifiedBy>Vincent Martin</cp:lastModifiedBy>
  <cp:revision>248</cp:revision>
  <dcterms:created xsi:type="dcterms:W3CDTF">2021-10-08T09:40:09Z</dcterms:created>
  <dcterms:modified xsi:type="dcterms:W3CDTF">2024-09-16T14:01:48Z</dcterms:modified>
</cp:coreProperties>
</file>